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9.xml" ContentType="application/vnd.openxmlformats-officedocument.presentationml.notesSlide+xml"/>
  <Override PartName="/ppt/notesSlides/notesSlide1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2"/>
  </p:notesMasterIdLst>
  <p:sldIdLst>
    <p:sldId id="256" r:id="rId2"/>
    <p:sldId id="257" r:id="rId3"/>
    <p:sldId id="258" r:id="rId4"/>
    <p:sldId id="823" r:id="rId5"/>
    <p:sldId id="824" r:id="rId6"/>
    <p:sldId id="825" r:id="rId7"/>
    <p:sldId id="260" r:id="rId8"/>
    <p:sldId id="261" r:id="rId9"/>
    <p:sldId id="830" r:id="rId10"/>
    <p:sldId id="831" r:id="rId11"/>
    <p:sldId id="829" r:id="rId12"/>
    <p:sldId id="833" r:id="rId13"/>
    <p:sldId id="834" r:id="rId14"/>
    <p:sldId id="832" r:id="rId15"/>
    <p:sldId id="835" r:id="rId16"/>
    <p:sldId id="836" r:id="rId17"/>
    <p:sldId id="262" r:id="rId18"/>
    <p:sldId id="926" r:id="rId19"/>
    <p:sldId id="734" r:id="rId20"/>
    <p:sldId id="495" r:id="rId21"/>
    <p:sldId id="725" r:id="rId22"/>
    <p:sldId id="726" r:id="rId23"/>
    <p:sldId id="727" r:id="rId24"/>
    <p:sldId id="774" r:id="rId25"/>
    <p:sldId id="728" r:id="rId26"/>
    <p:sldId id="776" r:id="rId27"/>
    <p:sldId id="778" r:id="rId28"/>
    <p:sldId id="779" r:id="rId29"/>
    <p:sldId id="780" r:id="rId30"/>
    <p:sldId id="810" r:id="rId31"/>
    <p:sldId id="757" r:id="rId32"/>
    <p:sldId id="678" r:id="rId33"/>
    <p:sldId id="897" r:id="rId34"/>
    <p:sldId id="806" r:id="rId35"/>
    <p:sldId id="807" r:id="rId36"/>
    <p:sldId id="730" r:id="rId37"/>
    <p:sldId id="808" r:id="rId38"/>
    <p:sldId id="736" r:id="rId39"/>
    <p:sldId id="737" r:id="rId40"/>
    <p:sldId id="743" r:id="rId41"/>
    <p:sldId id="738" r:id="rId42"/>
    <p:sldId id="746" r:id="rId43"/>
    <p:sldId id="740" r:id="rId44"/>
    <p:sldId id="742" r:id="rId45"/>
    <p:sldId id="767" r:id="rId46"/>
    <p:sldId id="898" r:id="rId47"/>
    <p:sldId id="809" r:id="rId48"/>
    <p:sldId id="747" r:id="rId49"/>
    <p:sldId id="263" r:id="rId50"/>
    <p:sldId id="264" r:id="rId51"/>
    <p:sldId id="313" r:id="rId52"/>
    <p:sldId id="840" r:id="rId53"/>
    <p:sldId id="482" r:id="rId54"/>
    <p:sldId id="837" r:id="rId55"/>
    <p:sldId id="316" r:id="rId56"/>
    <p:sldId id="820" r:id="rId57"/>
    <p:sldId id="819" r:id="rId58"/>
    <p:sldId id="839" r:id="rId59"/>
    <p:sldId id="480" r:id="rId60"/>
    <p:sldId id="481" r:id="rId61"/>
    <p:sldId id="729" r:id="rId62"/>
    <p:sldId id="906" r:id="rId63"/>
    <p:sldId id="905" r:id="rId64"/>
    <p:sldId id="499" r:id="rId65"/>
    <p:sldId id="500" r:id="rId66"/>
    <p:sldId id="844" r:id="rId67"/>
    <p:sldId id="858" r:id="rId68"/>
    <p:sldId id="490" r:id="rId69"/>
    <p:sldId id="804" r:id="rId70"/>
    <p:sldId id="494" r:id="rId71"/>
    <p:sldId id="508" r:id="rId72"/>
    <p:sldId id="506" r:id="rId73"/>
    <p:sldId id="525" r:id="rId74"/>
    <p:sldId id="843" r:id="rId75"/>
    <p:sldId id="265" r:id="rId76"/>
    <p:sldId id="266" r:id="rId77"/>
    <p:sldId id="267" r:id="rId78"/>
    <p:sldId id="907" r:id="rId79"/>
    <p:sldId id="516" r:id="rId80"/>
    <p:sldId id="517" r:id="rId81"/>
    <p:sldId id="861" r:id="rId82"/>
    <p:sldId id="505" r:id="rId83"/>
    <p:sldId id="512" r:id="rId84"/>
    <p:sldId id="845" r:id="rId85"/>
    <p:sldId id="908" r:id="rId86"/>
    <p:sldId id="910" r:id="rId87"/>
    <p:sldId id="927" r:id="rId88"/>
    <p:sldId id="527" r:id="rId89"/>
    <p:sldId id="921" r:id="rId90"/>
    <p:sldId id="915" r:id="rId91"/>
    <p:sldId id="821" r:id="rId92"/>
    <p:sldId id="916" r:id="rId93"/>
    <p:sldId id="917" r:id="rId94"/>
    <p:sldId id="918" r:id="rId95"/>
    <p:sldId id="919" r:id="rId96"/>
    <p:sldId id="920" r:id="rId97"/>
    <p:sldId id="911" r:id="rId98"/>
    <p:sldId id="912" r:id="rId99"/>
    <p:sldId id="913" r:id="rId100"/>
    <p:sldId id="268" r:id="rId101"/>
    <p:sldId id="269" r:id="rId102"/>
    <p:sldId id="270" r:id="rId103"/>
    <p:sldId id="854" r:id="rId104"/>
    <p:sldId id="848" r:id="rId105"/>
    <p:sldId id="850" r:id="rId106"/>
    <p:sldId id="849" r:id="rId107"/>
    <p:sldId id="851" r:id="rId108"/>
    <p:sldId id="852" r:id="rId109"/>
    <p:sldId id="846" r:id="rId110"/>
    <p:sldId id="847" r:id="rId111"/>
    <p:sldId id="882" r:id="rId112"/>
    <p:sldId id="863" r:id="rId113"/>
    <p:sldId id="859" r:id="rId114"/>
    <p:sldId id="922" r:id="rId115"/>
    <p:sldId id="860" r:id="rId116"/>
    <p:sldId id="924" r:id="rId117"/>
    <p:sldId id="923" r:id="rId118"/>
    <p:sldId id="900" r:id="rId119"/>
    <p:sldId id="901" r:id="rId120"/>
    <p:sldId id="902" r:id="rId121"/>
    <p:sldId id="903" r:id="rId122"/>
    <p:sldId id="904" r:id="rId123"/>
    <p:sldId id="864" r:id="rId124"/>
    <p:sldId id="881" r:id="rId125"/>
    <p:sldId id="896" r:id="rId126"/>
    <p:sldId id="271" r:id="rId127"/>
    <p:sldId id="272" r:id="rId128"/>
    <p:sldId id="273" r:id="rId129"/>
    <p:sldId id="853" r:id="rId130"/>
    <p:sldId id="855" r:id="rId131"/>
    <p:sldId id="856" r:id="rId132"/>
    <p:sldId id="869" r:id="rId133"/>
    <p:sldId id="274" r:id="rId134"/>
    <p:sldId id="865" r:id="rId135"/>
    <p:sldId id="866" r:id="rId136"/>
    <p:sldId id="877" r:id="rId137"/>
    <p:sldId id="878" r:id="rId138"/>
    <p:sldId id="880" r:id="rId139"/>
    <p:sldId id="879" r:id="rId140"/>
    <p:sldId id="876" r:id="rId141"/>
    <p:sldId id="867" r:id="rId142"/>
    <p:sldId id="868" r:id="rId143"/>
    <p:sldId id="871" r:id="rId144"/>
    <p:sldId id="873" r:id="rId145"/>
    <p:sldId id="875" r:id="rId146"/>
    <p:sldId id="872" r:id="rId147"/>
    <p:sldId id="870" r:id="rId148"/>
    <p:sldId id="862" r:id="rId149"/>
    <p:sldId id="801" r:id="rId150"/>
    <p:sldId id="467" r:id="rId151"/>
    <p:sldId id="698" r:id="rId152"/>
    <p:sldId id="699" r:id="rId153"/>
    <p:sldId id="469" r:id="rId154"/>
    <p:sldId id="700" r:id="rId155"/>
    <p:sldId id="735" r:id="rId156"/>
    <p:sldId id="800" r:id="rId157"/>
    <p:sldId id="899" r:id="rId158"/>
    <p:sldId id="701" r:id="rId159"/>
    <p:sldId id="815" r:id="rId160"/>
    <p:sldId id="802" r:id="rId161"/>
    <p:sldId id="803" r:id="rId162"/>
    <p:sldId id="733" r:id="rId163"/>
    <p:sldId id="828" r:id="rId164"/>
    <p:sldId id="447" r:id="rId165"/>
    <p:sldId id="448" r:id="rId166"/>
    <p:sldId id="385" r:id="rId167"/>
    <p:sldId id="883" r:id="rId168"/>
    <p:sldId id="884" r:id="rId169"/>
    <p:sldId id="885" r:id="rId170"/>
    <p:sldId id="886" r:id="rId171"/>
    <p:sldId id="887" r:id="rId172"/>
    <p:sldId id="888" r:id="rId173"/>
    <p:sldId id="889" r:id="rId174"/>
    <p:sldId id="890" r:id="rId175"/>
    <p:sldId id="891" r:id="rId176"/>
    <p:sldId id="895" r:id="rId177"/>
    <p:sldId id="892" r:id="rId178"/>
    <p:sldId id="893" r:id="rId179"/>
    <p:sldId id="894" r:id="rId180"/>
    <p:sldId id="827" r:id="rId181"/>
  </p:sldIdLst>
  <p:sldSz cx="12192000" cy="6858000"/>
  <p:notesSz cx="6797675" cy="99282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09"/>
    <a:srgbClr val="FC101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936" autoAdjust="0"/>
  </p:normalViewPr>
  <p:slideViewPr>
    <p:cSldViewPr snapToGrid="0">
      <p:cViewPr varScale="1">
        <p:scale>
          <a:sx n="99" d="100"/>
          <a:sy n="99" d="100"/>
        </p:scale>
        <p:origin x="972" y="9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9092AD65-F70E-4829-ABD6-24CAACB95DCD}">
      <dgm:prSet phldrT="[Texte]" custT="1"/>
      <dgm:spPr/>
      <dgm:t>
        <a:bodyPr/>
        <a:lstStyle/>
        <a:p>
          <a:r>
            <a:rPr lang="fr-FR" sz="2000" b="1" dirty="0"/>
            <a:t>Articles</a:t>
          </a:r>
        </a:p>
      </dgm:t>
    </dgm:pt>
    <dgm:pt modelId="{68059F1D-20B2-4053-9D12-E58EF1608E2D}" type="parTrans" cxnId="{A6F11D26-6267-4733-910D-70077B4CF801}">
      <dgm:prSet/>
      <dgm:spPr/>
      <dgm:t>
        <a:bodyPr/>
        <a:lstStyle/>
        <a:p>
          <a:endParaRPr lang="fr-FR"/>
        </a:p>
      </dgm:t>
    </dgm:pt>
    <dgm:pt modelId="{65E4389F-B9CF-410B-9665-9FE6A42C25FE}" type="sibTrans" cxnId="{A6F11D26-6267-4733-910D-70077B4CF801}">
      <dgm:prSet/>
      <dgm:spPr/>
      <dgm:t>
        <a:bodyPr/>
        <a:lstStyle/>
        <a:p>
          <a:endParaRPr lang="fr-FR"/>
        </a:p>
      </dgm:t>
    </dgm:pt>
    <dgm:pt modelId="{ED834E81-76CA-4965-9128-01DC4249897B}">
      <dgm:prSet phldrT="[Texte]" custT="1"/>
      <dgm:spPr/>
      <dgm:t>
        <a:bodyPr/>
        <a:lstStyle/>
        <a:p>
          <a:r>
            <a:rPr lang="fr-FR" sz="1600" b="1" dirty="0"/>
            <a:t>[Article+]</a:t>
          </a:r>
        </a:p>
      </dgm:t>
    </dgm:pt>
    <dgm:pt modelId="{AEBEE506-5612-4FFA-80D1-E1542D2C9EE8}" type="parTrans" cxnId="{757FABB9-6981-41B3-9B85-0F5C60CE61D2}">
      <dgm:prSet/>
      <dgm:spPr/>
      <dgm:t>
        <a:bodyPr/>
        <a:lstStyle/>
        <a:p>
          <a:endParaRPr lang="fr-FR"/>
        </a:p>
      </dgm:t>
    </dgm:pt>
    <dgm:pt modelId="{D0D8060D-F998-4C30-A7FF-015D5AD27D0C}" type="sibTrans" cxnId="{757FABB9-6981-41B3-9B85-0F5C60CE61D2}">
      <dgm:prSet/>
      <dgm:spPr/>
      <dgm:t>
        <a:bodyPr/>
        <a:lstStyle/>
        <a:p>
          <a:endParaRPr lang="fr-FR"/>
        </a:p>
      </dgm:t>
    </dgm:pt>
    <dgm:pt modelId="{3E75C844-7870-41A0-9EA8-EDBCC05D5735}">
      <dgm:prSet phldrT="[Texte]" custT="1"/>
      <dgm:spPr/>
      <dgm:t>
        <a:bodyPr/>
        <a:lstStyle/>
        <a:p>
          <a:r>
            <a:rPr lang="fr-FR" sz="2000" b="1" dirty="0" err="1"/>
            <a:t>filtredArticles</a:t>
          </a:r>
          <a:endParaRPr lang="fr-FR" sz="2000" b="1" dirty="0"/>
        </a:p>
      </dgm:t>
    </dgm:pt>
    <dgm:pt modelId="{E4F82D18-02FE-4B23-B8D5-BB212BB6E79A}" type="parTrans" cxnId="{DE587091-E32E-41F7-A31A-BAA649DF99F4}">
      <dgm:prSet/>
      <dgm:spPr/>
      <dgm:t>
        <a:bodyPr/>
        <a:lstStyle/>
        <a:p>
          <a:endParaRPr lang="fr-FR"/>
        </a:p>
      </dgm:t>
    </dgm:pt>
    <dgm:pt modelId="{156551D8-6776-4E11-A18F-52352DBD8632}" type="sibTrans" cxnId="{DE587091-E32E-41F7-A31A-BAA649DF99F4}">
      <dgm:prSet/>
      <dgm:spPr/>
      <dgm:t>
        <a:bodyPr/>
        <a:lstStyle/>
        <a:p>
          <a:endParaRPr lang="fr-FR"/>
        </a:p>
      </dgm:t>
    </dgm:pt>
    <dgm:pt modelId="{D4B72AD8-B2B8-458E-9564-48BE453E7DD5}">
      <dgm:prSet phldrT="[Texte]" custT="1"/>
      <dgm:spPr/>
      <dgm:t>
        <a:bodyPr/>
        <a:lstStyle/>
        <a:p>
          <a:r>
            <a:rPr lang="fr-FR" sz="2000" b="1" dirty="0"/>
            <a:t>Tickets</a:t>
          </a:r>
        </a:p>
      </dgm:t>
    </dgm:pt>
    <dgm:pt modelId="{7E935DAD-C6FB-4636-B9D2-2589C552234B}" type="parTrans" cxnId="{09D5F463-B8BA-4504-A6B6-97C428086837}">
      <dgm:prSet/>
      <dgm:spPr/>
      <dgm:t>
        <a:bodyPr/>
        <a:lstStyle/>
        <a:p>
          <a:endParaRPr lang="fr-FR"/>
        </a:p>
      </dgm:t>
    </dgm:pt>
    <dgm:pt modelId="{96484EAF-2711-49F8-B87B-1EFE63B281C6}" type="sibTrans" cxnId="{09D5F463-B8BA-4504-A6B6-97C428086837}">
      <dgm:prSet/>
      <dgm:spPr/>
      <dgm:t>
        <a:bodyPr/>
        <a:lstStyle/>
        <a:p>
          <a:endParaRPr lang="fr-FR"/>
        </a:p>
      </dgm:t>
    </dgm:pt>
    <dgm:pt modelId="{2CB7ADBA-9FA6-42B9-98BB-C87018D6A963}">
      <dgm:prSet phldrT="[Texte]" custT="1"/>
      <dgm:spPr/>
      <dgm:t>
        <a:bodyPr/>
        <a:lstStyle/>
        <a:p>
          <a:r>
            <a:rPr lang="fr-FR" sz="1600" b="1" dirty="0"/>
            <a:t>[Ticket*]</a:t>
          </a:r>
        </a:p>
      </dgm:t>
    </dgm:pt>
    <dgm:pt modelId="{4BC3F97B-D8A2-4253-984A-535A6F88ABB5}" type="parTrans" cxnId="{3A4A57DE-1F26-4828-8D85-252E6988A14E}">
      <dgm:prSet/>
      <dgm:spPr/>
      <dgm:t>
        <a:bodyPr/>
        <a:lstStyle/>
        <a:p>
          <a:endParaRPr lang="fr-FR"/>
        </a:p>
      </dgm:t>
    </dgm:pt>
    <dgm:pt modelId="{BB0C9599-F8B5-4E95-8D1D-FA80826E26F5}" type="sibTrans" cxnId="{3A4A57DE-1F26-4828-8D85-252E6988A14E}">
      <dgm:prSet/>
      <dgm:spPr/>
      <dgm:t>
        <a:bodyPr/>
        <a:lstStyle/>
        <a:p>
          <a:endParaRPr lang="fr-FR"/>
        </a:p>
      </dgm:t>
    </dgm:pt>
    <dgm:pt modelId="{C3AB1781-DA00-444E-AB14-801E0DC5A17B}">
      <dgm:prSet phldrT="[Texte]" custT="1"/>
      <dgm:spPr/>
      <dgm:t>
        <a:bodyPr/>
        <a:lstStyle/>
        <a:p>
          <a:r>
            <a:rPr lang="fr-FR" sz="1600" b="1" dirty="0"/>
            <a:t>[Article*]</a:t>
          </a:r>
        </a:p>
      </dgm:t>
    </dgm:pt>
    <dgm:pt modelId="{533306CF-AFA6-42D7-B296-EC754F0DBA76}" type="parTrans" cxnId="{8353075A-D86E-490D-83CF-9402A93BA90F}">
      <dgm:prSet/>
      <dgm:spPr/>
      <dgm:t>
        <a:bodyPr/>
        <a:lstStyle/>
        <a:p>
          <a:endParaRPr lang="fr-FR"/>
        </a:p>
      </dgm:t>
    </dgm:pt>
    <dgm:pt modelId="{661F9194-0574-4C2D-AF0B-E71F39CDA13B}" type="sibTrans" cxnId="{8353075A-D86E-490D-83CF-9402A93BA90F}">
      <dgm:prSet/>
      <dgm:spPr/>
      <dgm:t>
        <a:bodyPr/>
        <a:lstStyle/>
        <a:p>
          <a:endParaRPr lang="fr-FR"/>
        </a:p>
      </dgm:t>
    </dgm:pt>
    <dgm:pt modelId="{10B265F3-5CDD-4AB2-AF82-F4085FFB737B}">
      <dgm:prSet phldrT="[Texte]" custT="1"/>
      <dgm:spPr/>
      <dgm:t>
        <a:bodyPr/>
        <a:lstStyle/>
        <a:p>
          <a:r>
            <a:rPr lang="fr-FR" sz="2000" b="1" dirty="0" err="1"/>
            <a:t>currentArticle</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7657774B-E0B6-4F7F-802D-465DC72712B4}">
      <dgm:prSet phldrT="[Texte]" custT="1"/>
      <dgm:spPr/>
      <dgm:t>
        <a:bodyPr/>
        <a:lstStyle/>
        <a:p>
          <a:r>
            <a:rPr lang="fr-FR" sz="2000" b="1" dirty="0" err="1"/>
            <a:t>currentTicket</a:t>
          </a:r>
          <a:endParaRPr lang="fr-FR" sz="2000" b="1" dirty="0"/>
        </a:p>
      </dgm:t>
    </dgm:pt>
    <dgm:pt modelId="{BA665241-59E9-4A49-81AA-97D6C10BD0E9}" type="parTrans" cxnId="{5DB1AF6E-FD58-46FB-A0F5-07C2BE1D9CDD}">
      <dgm:prSet/>
      <dgm:spPr/>
      <dgm:t>
        <a:bodyPr/>
        <a:lstStyle/>
        <a:p>
          <a:endParaRPr lang="fr-FR"/>
        </a:p>
      </dgm:t>
    </dgm:pt>
    <dgm:pt modelId="{88C65B91-6930-4AD3-9E2D-1045097CE7EE}" type="sibTrans" cxnId="{5DB1AF6E-FD58-46FB-A0F5-07C2BE1D9CDD}">
      <dgm:prSet/>
      <dgm:spPr/>
      <dgm:t>
        <a:bodyPr/>
        <a:lstStyle/>
        <a:p>
          <a:endParaRPr lang="fr-FR"/>
        </a:p>
      </dgm:t>
    </dgm:pt>
    <dgm:pt modelId="{1BFD89C1-EA7C-4070-AC68-5D3F041E7F01}">
      <dgm:prSet phldrT="[Texte]" custT="1"/>
      <dgm:spPr/>
      <dgm:t>
        <a:bodyPr/>
        <a:lstStyle/>
        <a:p>
          <a:r>
            <a:rPr lang="fr-FR" sz="2000" b="1" dirty="0"/>
            <a:t>Total</a:t>
          </a:r>
        </a:p>
      </dgm:t>
    </dgm:pt>
    <dgm:pt modelId="{FD76EE8C-CFA0-419C-BEF2-02531E168400}" type="parTrans" cxnId="{CA11DA25-8F6D-45B3-B69D-E83A31488883}">
      <dgm:prSet/>
      <dgm:spPr/>
      <dgm:t>
        <a:bodyPr/>
        <a:lstStyle/>
        <a:p>
          <a:endParaRPr lang="fr-FR"/>
        </a:p>
      </dgm:t>
    </dgm:pt>
    <dgm:pt modelId="{2E6DD0F9-FFAA-44D4-80D4-F39AF347655E}" type="sibTrans" cxnId="{CA11DA25-8F6D-45B3-B69D-E83A31488883}">
      <dgm:prSet/>
      <dgm:spPr/>
      <dgm:t>
        <a:bodyPr/>
        <a:lstStyle/>
        <a:p>
          <a:endParaRPr lang="fr-FR"/>
        </a:p>
      </dgm:t>
    </dgm:pt>
    <dgm:pt modelId="{89706D62-0ABF-48FF-A1BF-B1D2CE575CD5}">
      <dgm:prSet phldrT="[Texte]" custT="1"/>
      <dgm:spPr/>
      <dgm:t>
        <a:bodyPr/>
        <a:lstStyle/>
        <a:p>
          <a:r>
            <a:rPr lang="fr-FR" sz="2000" b="1" dirty="0"/>
            <a:t>[Article + ]</a:t>
          </a:r>
        </a:p>
      </dgm:t>
    </dgm:pt>
    <dgm:pt modelId="{501025D4-BAA5-44DA-BA04-248DFD9FDB18}" type="parTrans" cxnId="{C4F77F4F-8377-4B9A-9FD6-0F9730A7D694}">
      <dgm:prSet/>
      <dgm:spPr/>
      <dgm:t>
        <a:bodyPr/>
        <a:lstStyle/>
        <a:p>
          <a:endParaRPr lang="fr-FR"/>
        </a:p>
      </dgm:t>
    </dgm:pt>
    <dgm:pt modelId="{73E17D42-8872-4FFB-BEF7-2ADD7127687F}" type="sibTrans" cxnId="{C4F77F4F-8377-4B9A-9FD6-0F9730A7D694}">
      <dgm:prSet/>
      <dgm:spPr/>
      <dgm:t>
        <a:bodyPr/>
        <a:lstStyle/>
        <a:p>
          <a:endParaRPr lang="fr-FR"/>
        </a:p>
      </dgm:t>
    </dgm:pt>
    <dgm:pt modelId="{C8E6AD33-0901-4F5A-BD9D-783D472AC744}">
      <dgm:prSet phldrT="[Texte]" custT="1"/>
      <dgm:spPr/>
      <dgm:t>
        <a:bodyPr/>
        <a:lstStyle/>
        <a:p>
          <a:r>
            <a:rPr lang="fr-FR" sz="1600" b="1" dirty="0"/>
            <a:t>Quantité</a:t>
          </a:r>
        </a:p>
      </dgm:t>
    </dgm:pt>
    <dgm:pt modelId="{15A7A3FA-8B5A-4743-BCAE-5F6296AC6AA5}" type="parTrans" cxnId="{8EF88A0D-FE7A-49E5-9807-7889F1B102A6}">
      <dgm:prSet/>
      <dgm:spPr/>
      <dgm:t>
        <a:bodyPr/>
        <a:lstStyle/>
        <a:p>
          <a:endParaRPr lang="fr-FR"/>
        </a:p>
      </dgm:t>
    </dgm:pt>
    <dgm:pt modelId="{180C7952-03D8-486E-A169-5928AE2F3327}" type="sibTrans" cxnId="{8EF88A0D-FE7A-49E5-9807-7889F1B102A6}">
      <dgm:prSet/>
      <dgm:spPr/>
      <dgm:t>
        <a:bodyPr/>
        <a:lstStyle/>
        <a:p>
          <a:endParaRPr lang="fr-FR"/>
        </a:p>
      </dgm:t>
    </dgm:pt>
    <dgm:pt modelId="{D7843EC6-9EAC-4EA1-B0B1-6E7EB5A35F67}">
      <dgm:prSet phldrT="[Texte]" custT="1"/>
      <dgm:spPr/>
      <dgm:t>
        <a:bodyPr/>
        <a:lstStyle/>
        <a:p>
          <a:r>
            <a:rPr lang="fr-FR" sz="1600" b="1" dirty="0"/>
            <a:t>Prix unitaire</a:t>
          </a:r>
        </a:p>
      </dgm:t>
    </dgm:pt>
    <dgm:pt modelId="{480AB4FC-DD10-46F0-BDEB-BE038EC36179}" type="parTrans" cxnId="{BA4B1DFF-D1E3-4BAE-92A0-1B6298C90AF5}">
      <dgm:prSet/>
      <dgm:spPr/>
      <dgm:t>
        <a:bodyPr/>
        <a:lstStyle/>
        <a:p>
          <a:endParaRPr lang="fr-FR"/>
        </a:p>
      </dgm:t>
    </dgm:pt>
    <dgm:pt modelId="{7F24B621-C9ED-4A9B-B1A6-8ED3DA77D1F8}" type="sibTrans" cxnId="{BA4B1DFF-D1E3-4BAE-92A0-1B6298C90AF5}">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5" custScaleY="63666">
        <dgm:presLayoutVars>
          <dgm:chPref val="3"/>
        </dgm:presLayoutVars>
      </dgm:prSet>
      <dgm:spPr/>
    </dgm:pt>
    <dgm:pt modelId="{EA2792D5-03D3-4043-9CEA-0D197CD0D22B}" type="pres">
      <dgm:prSet presAssocID="{10B265F3-5CDD-4AB2-AF82-F4085FFB737B}" presName="horzTwo" presStyleCnt="0"/>
      <dgm:spPr/>
    </dgm:pt>
    <dgm:pt modelId="{255324BD-3453-48E2-BCFF-5729CB7356D1}" type="pres">
      <dgm:prSet presAssocID="{E1D3ACCA-E6D4-4CE9-8005-98E43EFB301B}" presName="sibSpaceTwo" presStyleCnt="0"/>
      <dgm:spPr/>
    </dgm:pt>
    <dgm:pt modelId="{2BAAABBD-B4C0-44D8-9C30-6A46CC638A3C}" type="pres">
      <dgm:prSet presAssocID="{7657774B-E0B6-4F7F-802D-465DC72712B4}" presName="vertTwo" presStyleCnt="0"/>
      <dgm:spPr/>
    </dgm:pt>
    <dgm:pt modelId="{5E054ABC-0713-4AE9-9CED-9C8D23D33ED6}" type="pres">
      <dgm:prSet presAssocID="{7657774B-E0B6-4F7F-802D-465DC72712B4}" presName="txTwo" presStyleLbl="node2" presStyleIdx="1" presStyleCnt="5" custScaleY="43217">
        <dgm:presLayoutVars>
          <dgm:chPref val="3"/>
        </dgm:presLayoutVars>
      </dgm:prSet>
      <dgm:spPr/>
    </dgm:pt>
    <dgm:pt modelId="{FB4BEFAF-D364-4E25-835F-299EC8C61991}" type="pres">
      <dgm:prSet presAssocID="{7657774B-E0B6-4F7F-802D-465DC72712B4}" presName="parTransTwo" presStyleCnt="0"/>
      <dgm:spPr/>
    </dgm:pt>
    <dgm:pt modelId="{6B29EFEF-B627-40F5-A946-10A385A41F31}" type="pres">
      <dgm:prSet presAssocID="{7657774B-E0B6-4F7F-802D-465DC72712B4}" presName="horzTwo" presStyleCnt="0"/>
      <dgm:spPr/>
    </dgm:pt>
    <dgm:pt modelId="{5C30F058-33CE-4348-88AB-A0772F98C938}" type="pres">
      <dgm:prSet presAssocID="{89706D62-0ABF-48FF-A1BF-B1D2CE575CD5}" presName="vertThree" presStyleCnt="0"/>
      <dgm:spPr/>
    </dgm:pt>
    <dgm:pt modelId="{AE2BA105-2BCE-435F-A253-EDCEBE83EA6C}" type="pres">
      <dgm:prSet presAssocID="{89706D62-0ABF-48FF-A1BF-B1D2CE575CD5}" presName="txThree" presStyleLbl="node3" presStyleIdx="0" presStyleCnt="5" custScaleY="31267" custLinFactNeighborY="-42196">
        <dgm:presLayoutVars>
          <dgm:chPref val="3"/>
        </dgm:presLayoutVars>
      </dgm:prSet>
      <dgm:spPr/>
    </dgm:pt>
    <dgm:pt modelId="{FB5F7A53-800A-43B4-959D-478A1E0E5A22}" type="pres">
      <dgm:prSet presAssocID="{89706D62-0ABF-48FF-A1BF-B1D2CE575CD5}" presName="parTransThree" presStyleCnt="0"/>
      <dgm:spPr/>
    </dgm:pt>
    <dgm:pt modelId="{C5FF25A0-1719-4A9D-9AA1-7CFB46EC4DD2}" type="pres">
      <dgm:prSet presAssocID="{89706D62-0ABF-48FF-A1BF-B1D2CE575CD5}" presName="horzThree" presStyleCnt="0"/>
      <dgm:spPr/>
    </dgm:pt>
    <dgm:pt modelId="{764FDFCB-03A4-4BC3-A8DF-354A243076A3}" type="pres">
      <dgm:prSet presAssocID="{C8E6AD33-0901-4F5A-BD9D-783D472AC744}" presName="vertFour" presStyleCnt="0">
        <dgm:presLayoutVars>
          <dgm:chPref val="3"/>
        </dgm:presLayoutVars>
      </dgm:prSet>
      <dgm:spPr/>
    </dgm:pt>
    <dgm:pt modelId="{147BB4D1-DC4D-4636-B1B7-997DEC8BFD48}" type="pres">
      <dgm:prSet presAssocID="{C8E6AD33-0901-4F5A-BD9D-783D472AC744}" presName="txFour" presStyleLbl="node4" presStyleIdx="0" presStyleCnt="2" custScaleY="32265" custLinFactNeighborY="-7292">
        <dgm:presLayoutVars>
          <dgm:chPref val="3"/>
        </dgm:presLayoutVars>
      </dgm:prSet>
      <dgm:spPr/>
    </dgm:pt>
    <dgm:pt modelId="{081D173D-6CF4-43FB-A8C6-B8F8278A042E}" type="pres">
      <dgm:prSet presAssocID="{C8E6AD33-0901-4F5A-BD9D-783D472AC744}" presName="horzFour" presStyleCnt="0"/>
      <dgm:spPr/>
    </dgm:pt>
    <dgm:pt modelId="{4FB352BB-11BA-4491-896A-00E999B0563D}" type="pres">
      <dgm:prSet presAssocID="{180C7952-03D8-486E-A169-5928AE2F3327}" presName="sibSpaceFour" presStyleCnt="0"/>
      <dgm:spPr/>
    </dgm:pt>
    <dgm:pt modelId="{BB09CC3E-27BA-45EF-8502-846E2AD53C71}" type="pres">
      <dgm:prSet presAssocID="{D7843EC6-9EAC-4EA1-B0B1-6E7EB5A35F67}" presName="vertFour" presStyleCnt="0">
        <dgm:presLayoutVars>
          <dgm:chPref val="3"/>
        </dgm:presLayoutVars>
      </dgm:prSet>
      <dgm:spPr/>
    </dgm:pt>
    <dgm:pt modelId="{C5D921BE-E6E0-49A3-BFAE-12432BC24405}" type="pres">
      <dgm:prSet presAssocID="{D7843EC6-9EAC-4EA1-B0B1-6E7EB5A35F67}" presName="txFour" presStyleLbl="node4" presStyleIdx="1" presStyleCnt="2" custScaleY="32265" custLinFactNeighborY="-7292">
        <dgm:presLayoutVars>
          <dgm:chPref val="3"/>
        </dgm:presLayoutVars>
      </dgm:prSet>
      <dgm:spPr/>
    </dgm:pt>
    <dgm:pt modelId="{9A997269-4962-48AE-9928-77D71B595B1E}" type="pres">
      <dgm:prSet presAssocID="{D7843EC6-9EAC-4EA1-B0B1-6E7EB5A35F67}" presName="horzFour" presStyleCnt="0"/>
      <dgm:spPr/>
    </dgm:pt>
    <dgm:pt modelId="{A7A29308-0A95-49D3-B01F-26E14DF81848}" type="pres">
      <dgm:prSet presAssocID="{73E17D42-8872-4FFB-BEF7-2ADD7127687F}" presName="sibSpaceThree" presStyleCnt="0"/>
      <dgm:spPr/>
    </dgm:pt>
    <dgm:pt modelId="{D18E2C5F-71F4-4304-9409-A29F240CD799}" type="pres">
      <dgm:prSet presAssocID="{1BFD89C1-EA7C-4070-AC68-5D3F041E7F01}" presName="vertThree" presStyleCnt="0"/>
      <dgm:spPr/>
    </dgm:pt>
    <dgm:pt modelId="{DAD22204-DB71-42BC-91F8-4447FBFBC1AF}" type="pres">
      <dgm:prSet presAssocID="{1BFD89C1-EA7C-4070-AC68-5D3F041E7F01}" presName="txThree" presStyleLbl="node3" presStyleIdx="1" presStyleCnt="5" custScaleY="64994" custLinFactNeighborY="-2882">
        <dgm:presLayoutVars>
          <dgm:chPref val="3"/>
        </dgm:presLayoutVars>
      </dgm:prSet>
      <dgm:spPr/>
    </dgm:pt>
    <dgm:pt modelId="{76DF1885-A25E-4EC6-AA32-87AD5FE30E5C}" type="pres">
      <dgm:prSet presAssocID="{1BFD89C1-EA7C-4070-AC68-5D3F041E7F01}" presName="horzThree" presStyleCnt="0"/>
      <dgm:spPr/>
    </dgm:pt>
    <dgm:pt modelId="{57AE72E1-B5E9-4822-BDA0-0535854163D4}" type="pres">
      <dgm:prSet presAssocID="{88C65B91-6930-4AD3-9E2D-1045097CE7EE}" presName="sibSpaceTwo" presStyleCnt="0"/>
      <dgm:spPr/>
    </dgm:pt>
    <dgm:pt modelId="{09562508-359F-4458-B0A5-DA1282C4DE23}" type="pres">
      <dgm:prSet presAssocID="{9092AD65-F70E-4829-ABD6-24CAACB95DCD}" presName="vertTwo" presStyleCnt="0"/>
      <dgm:spPr/>
    </dgm:pt>
    <dgm:pt modelId="{D972F3AF-EB13-43F7-972E-859AC027A9B1}" type="pres">
      <dgm:prSet presAssocID="{9092AD65-F70E-4829-ABD6-24CAACB95DCD}" presName="txTwo" presStyleLbl="node2" presStyleIdx="2" presStyleCnt="5" custScaleY="63666">
        <dgm:presLayoutVars>
          <dgm:chPref val="3"/>
        </dgm:presLayoutVars>
      </dgm:prSet>
      <dgm:spPr/>
    </dgm:pt>
    <dgm:pt modelId="{FB487766-B52C-45C7-BAFF-2B451786A605}" type="pres">
      <dgm:prSet presAssocID="{9092AD65-F70E-4829-ABD6-24CAACB95DCD}" presName="parTransTwo" presStyleCnt="0"/>
      <dgm:spPr/>
    </dgm:pt>
    <dgm:pt modelId="{65A81B58-FC2D-4216-9B68-1FCE31A12D33}" type="pres">
      <dgm:prSet presAssocID="{9092AD65-F70E-4829-ABD6-24CAACB95DCD}" presName="horzTwo" presStyleCnt="0"/>
      <dgm:spPr/>
    </dgm:pt>
    <dgm:pt modelId="{2A92D03C-3428-486E-9AA3-91C47F5E946D}" type="pres">
      <dgm:prSet presAssocID="{ED834E81-76CA-4965-9128-01DC4249897B}" presName="vertThree" presStyleCnt="0"/>
      <dgm:spPr/>
    </dgm:pt>
    <dgm:pt modelId="{F204AAB4-4B61-46C4-BC87-29A0023F8C03}" type="pres">
      <dgm:prSet presAssocID="{ED834E81-76CA-4965-9128-01DC4249897B}" presName="txThree" presStyleLbl="node3" presStyleIdx="2" presStyleCnt="5" custScaleY="41166">
        <dgm:presLayoutVars>
          <dgm:chPref val="3"/>
        </dgm:presLayoutVars>
      </dgm:prSet>
      <dgm:spPr/>
    </dgm:pt>
    <dgm:pt modelId="{4473BE1C-CE0F-4269-AD74-4D2E5242B14D}" type="pres">
      <dgm:prSet presAssocID="{ED834E81-76CA-4965-9128-01DC4249897B}" presName="horzThree" presStyleCnt="0"/>
      <dgm:spPr/>
    </dgm:pt>
    <dgm:pt modelId="{268594ED-532E-44A4-A9CF-AC10678C7A42}" type="pres">
      <dgm:prSet presAssocID="{65E4389F-B9CF-410B-9665-9FE6A42C25FE}" presName="sibSpaceTwo" presStyleCnt="0"/>
      <dgm:spPr/>
    </dgm:pt>
    <dgm:pt modelId="{35025F2F-E706-4272-912B-23A1E8797DAD}" type="pres">
      <dgm:prSet presAssocID="{3E75C844-7870-41A0-9EA8-EDBCC05D5735}" presName="vertTwo" presStyleCnt="0"/>
      <dgm:spPr/>
    </dgm:pt>
    <dgm:pt modelId="{034BEB60-B687-436C-906D-4ED7A857391A}" type="pres">
      <dgm:prSet presAssocID="{3E75C844-7870-41A0-9EA8-EDBCC05D5735}" presName="txTwo" presStyleLbl="node2" presStyleIdx="3" presStyleCnt="5" custScaleY="63666">
        <dgm:presLayoutVars>
          <dgm:chPref val="3"/>
        </dgm:presLayoutVars>
      </dgm:prSet>
      <dgm:spPr/>
    </dgm:pt>
    <dgm:pt modelId="{2A47463D-6193-4068-89D3-17476F7CEB22}" type="pres">
      <dgm:prSet presAssocID="{3E75C844-7870-41A0-9EA8-EDBCC05D5735}" presName="parTransTwo" presStyleCnt="0"/>
      <dgm:spPr/>
    </dgm:pt>
    <dgm:pt modelId="{8B0AE9DC-A2B9-44EE-9BD3-6ACBAE36D656}" type="pres">
      <dgm:prSet presAssocID="{3E75C844-7870-41A0-9EA8-EDBCC05D5735}" presName="horzTwo" presStyleCnt="0"/>
      <dgm:spPr/>
    </dgm:pt>
    <dgm:pt modelId="{4CFD83D1-1A63-4FB1-9667-4D8C2991FB84}" type="pres">
      <dgm:prSet presAssocID="{C3AB1781-DA00-444E-AB14-801E0DC5A17B}" presName="vertThree" presStyleCnt="0"/>
      <dgm:spPr/>
    </dgm:pt>
    <dgm:pt modelId="{88D94D19-854B-440E-B21D-C17F6DC4F3D0}" type="pres">
      <dgm:prSet presAssocID="{C3AB1781-DA00-444E-AB14-801E0DC5A17B}" presName="txThree" presStyleLbl="node3" presStyleIdx="3" presStyleCnt="5" custScaleY="41166">
        <dgm:presLayoutVars>
          <dgm:chPref val="3"/>
        </dgm:presLayoutVars>
      </dgm:prSet>
      <dgm:spPr/>
    </dgm:pt>
    <dgm:pt modelId="{102EB427-C3EE-47C6-BCE0-4AC8DBC49747}" type="pres">
      <dgm:prSet presAssocID="{C3AB1781-DA00-444E-AB14-801E0DC5A17B}" presName="horzThree" presStyleCnt="0"/>
      <dgm:spPr/>
    </dgm:pt>
    <dgm:pt modelId="{A2A38224-F729-41AC-ABD5-4D854ADD1210}" type="pres">
      <dgm:prSet presAssocID="{156551D8-6776-4E11-A18F-52352DBD8632}" presName="sibSpaceTwo" presStyleCnt="0"/>
      <dgm:spPr/>
    </dgm:pt>
    <dgm:pt modelId="{AD2CF75A-837D-4A9D-8F13-E2F5D9BE803B}" type="pres">
      <dgm:prSet presAssocID="{D4B72AD8-B2B8-458E-9564-48BE453E7DD5}" presName="vertTwo" presStyleCnt="0"/>
      <dgm:spPr/>
    </dgm:pt>
    <dgm:pt modelId="{65395708-AAF9-4B8E-8BFE-1D24A03EA838}" type="pres">
      <dgm:prSet presAssocID="{D4B72AD8-B2B8-458E-9564-48BE453E7DD5}" presName="txTwo" presStyleLbl="node2" presStyleIdx="4" presStyleCnt="5" custScaleY="63666">
        <dgm:presLayoutVars>
          <dgm:chPref val="3"/>
        </dgm:presLayoutVars>
      </dgm:prSet>
      <dgm:spPr/>
    </dgm:pt>
    <dgm:pt modelId="{E15271E7-1373-415D-A487-DBD5B6D648BB}" type="pres">
      <dgm:prSet presAssocID="{D4B72AD8-B2B8-458E-9564-48BE453E7DD5}" presName="parTransTwo" presStyleCnt="0"/>
      <dgm:spPr/>
    </dgm:pt>
    <dgm:pt modelId="{3FACB8D5-0A57-4993-8580-7DBB8CAA9509}" type="pres">
      <dgm:prSet presAssocID="{D4B72AD8-B2B8-458E-9564-48BE453E7DD5}" presName="horzTwo" presStyleCnt="0"/>
      <dgm:spPr/>
    </dgm:pt>
    <dgm:pt modelId="{701C9BDC-AC3D-4334-9EBB-E11369FEF5C0}" type="pres">
      <dgm:prSet presAssocID="{2CB7ADBA-9FA6-42B9-98BB-C87018D6A963}" presName="vertThree" presStyleCnt="0"/>
      <dgm:spPr/>
    </dgm:pt>
    <dgm:pt modelId="{865535DC-135F-43B9-918D-DF74348ED383}" type="pres">
      <dgm:prSet presAssocID="{2CB7ADBA-9FA6-42B9-98BB-C87018D6A963}" presName="txThree" presStyleLbl="node3" presStyleIdx="4" presStyleCnt="5" custScaleY="41166">
        <dgm:presLayoutVars>
          <dgm:chPref val="3"/>
        </dgm:presLayoutVars>
      </dgm:prSet>
      <dgm:spPr/>
    </dgm:pt>
    <dgm:pt modelId="{A36BA0F6-C92C-4327-BF74-CE1318289D44}" type="pres">
      <dgm:prSet presAssocID="{2CB7ADBA-9FA6-42B9-98BB-C87018D6A963}" presName="horzThree"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8EF88A0D-FE7A-49E5-9807-7889F1B102A6}" srcId="{89706D62-0ABF-48FF-A1BF-B1D2CE575CD5}" destId="{C8E6AD33-0901-4F5A-BD9D-783D472AC744}" srcOrd="0" destOrd="0" parTransId="{15A7A3FA-8B5A-4743-BCAE-5F6296AC6AA5}" sibTransId="{180C7952-03D8-486E-A169-5928AE2F3327}"/>
    <dgm:cxn modelId="{FFAAC711-4E2B-4B40-B280-C6B2993E3044}" type="presOf" srcId="{3E75C844-7870-41A0-9EA8-EDBCC05D5735}" destId="{034BEB60-B687-436C-906D-4ED7A857391A}" srcOrd="0" destOrd="0" presId="urn:microsoft.com/office/officeart/2005/8/layout/hierarchy4"/>
    <dgm:cxn modelId="{CA11DA25-8F6D-45B3-B69D-E83A31488883}" srcId="{7657774B-E0B6-4F7F-802D-465DC72712B4}" destId="{1BFD89C1-EA7C-4070-AC68-5D3F041E7F01}" srcOrd="1" destOrd="0" parTransId="{FD76EE8C-CFA0-419C-BEF2-02531E168400}" sibTransId="{2E6DD0F9-FFAA-44D4-80D4-F39AF347655E}"/>
    <dgm:cxn modelId="{A6F11D26-6267-4733-910D-70077B4CF801}" srcId="{4571078D-A550-42F5-9AF1-122D3C43F973}" destId="{9092AD65-F70E-4829-ABD6-24CAACB95DCD}" srcOrd="2" destOrd="0" parTransId="{68059F1D-20B2-4053-9D12-E58EF1608E2D}" sibTransId="{65E4389F-B9CF-410B-9665-9FE6A42C25FE}"/>
    <dgm:cxn modelId="{09A66A2B-5BE9-4B1E-92CC-BF2EB33260E5}" type="presOf" srcId="{ED834E81-76CA-4965-9128-01DC4249897B}" destId="{F204AAB4-4B61-46C4-BC87-29A0023F8C03}" srcOrd="0" destOrd="0" presId="urn:microsoft.com/office/officeart/2005/8/layout/hierarchy4"/>
    <dgm:cxn modelId="{1D333A35-EE6F-46E8-B1E7-8CF5915F37E0}" type="presOf" srcId="{2CB7ADBA-9FA6-42B9-98BB-C87018D6A963}" destId="{865535DC-135F-43B9-918D-DF74348ED383}" srcOrd="0" destOrd="0" presId="urn:microsoft.com/office/officeart/2005/8/layout/hierarchy4"/>
    <dgm:cxn modelId="{09D5F463-B8BA-4504-A6B6-97C428086837}" srcId="{4571078D-A550-42F5-9AF1-122D3C43F973}" destId="{D4B72AD8-B2B8-458E-9564-48BE453E7DD5}" srcOrd="4" destOrd="0" parTransId="{7E935DAD-C6FB-4636-B9D2-2589C552234B}" sibTransId="{96484EAF-2711-49F8-B87B-1EFE63B281C6}"/>
    <dgm:cxn modelId="{5DB1AF6E-FD58-46FB-A0F5-07C2BE1D9CDD}" srcId="{4571078D-A550-42F5-9AF1-122D3C43F973}" destId="{7657774B-E0B6-4F7F-802D-465DC72712B4}" srcOrd="1" destOrd="0" parTransId="{BA665241-59E9-4A49-81AA-97D6C10BD0E9}" sibTransId="{88C65B91-6930-4AD3-9E2D-1045097CE7EE}"/>
    <dgm:cxn modelId="{C4F77F4F-8377-4B9A-9FD6-0F9730A7D694}" srcId="{7657774B-E0B6-4F7F-802D-465DC72712B4}" destId="{89706D62-0ABF-48FF-A1BF-B1D2CE575CD5}" srcOrd="0" destOrd="0" parTransId="{501025D4-BAA5-44DA-BA04-248DFD9FDB18}" sibTransId="{73E17D42-8872-4FFB-BEF7-2ADD7127687F}"/>
    <dgm:cxn modelId="{F771DB74-5504-440D-8288-5326DA814243}" type="presOf" srcId="{D4B72AD8-B2B8-458E-9564-48BE453E7DD5}" destId="{65395708-AAF9-4B8E-8BFE-1D24A03EA838}" srcOrd="0" destOrd="0" presId="urn:microsoft.com/office/officeart/2005/8/layout/hierarchy4"/>
    <dgm:cxn modelId="{0C88C176-6CB6-42B6-B6AB-8B5C0F97B16B}" type="presOf" srcId="{9092AD65-F70E-4829-ABD6-24CAACB95DCD}" destId="{D972F3AF-EB13-43F7-972E-859AC027A9B1}" srcOrd="0" destOrd="0" presId="urn:microsoft.com/office/officeart/2005/8/layout/hierarchy4"/>
    <dgm:cxn modelId="{8353075A-D86E-490D-83CF-9402A93BA90F}" srcId="{3E75C844-7870-41A0-9EA8-EDBCC05D5735}" destId="{C3AB1781-DA00-444E-AB14-801E0DC5A17B}" srcOrd="0" destOrd="0" parTransId="{533306CF-AFA6-42D7-B296-EC754F0DBA76}" sibTransId="{661F9194-0574-4C2D-AF0B-E71F39CDA13B}"/>
    <dgm:cxn modelId="{2F6E5486-BB45-4C69-9E9E-1C25DC7122BA}" type="presOf" srcId="{89706D62-0ABF-48FF-A1BF-B1D2CE575CD5}" destId="{AE2BA105-2BCE-435F-A253-EDCEBE83EA6C}" srcOrd="0" destOrd="0" presId="urn:microsoft.com/office/officeart/2005/8/layout/hierarchy4"/>
    <dgm:cxn modelId="{DE587091-E32E-41F7-A31A-BAA649DF99F4}" srcId="{4571078D-A550-42F5-9AF1-122D3C43F973}" destId="{3E75C844-7870-41A0-9EA8-EDBCC05D5735}" srcOrd="3" destOrd="0" parTransId="{E4F82D18-02FE-4B23-B8D5-BB212BB6E79A}" sibTransId="{156551D8-6776-4E11-A18F-52352DBD8632}"/>
    <dgm:cxn modelId="{EFF245AA-2B32-4E44-8E41-93A4C8EF466C}" type="presOf" srcId="{10E7639E-D6F8-46E8-8877-62F4D30EE236}" destId="{262895C4-3E1E-4F43-8B52-0721EA820D75}" srcOrd="0" destOrd="0" presId="urn:microsoft.com/office/officeart/2005/8/layout/hierarchy4"/>
    <dgm:cxn modelId="{71BD32B2-E15C-49EC-8F8B-2514BA13F207}" type="presOf" srcId="{D7843EC6-9EAC-4EA1-B0B1-6E7EB5A35F67}" destId="{C5D921BE-E6E0-49A3-BFAE-12432BC24405}" srcOrd="0" destOrd="0" presId="urn:microsoft.com/office/officeart/2005/8/layout/hierarchy4"/>
    <dgm:cxn modelId="{757FABB9-6981-41B3-9B85-0F5C60CE61D2}" srcId="{9092AD65-F70E-4829-ABD6-24CAACB95DCD}" destId="{ED834E81-76CA-4965-9128-01DC4249897B}" srcOrd="0" destOrd="0" parTransId="{AEBEE506-5612-4FFA-80D1-E1542D2C9EE8}" sibTransId="{D0D8060D-F998-4C30-A7FF-015D5AD27D0C}"/>
    <dgm:cxn modelId="{34A0DEC5-32AC-4E96-A80C-C8D8A33E746E}" type="presOf" srcId="{C3AB1781-DA00-444E-AB14-801E0DC5A17B}" destId="{88D94D19-854B-440E-B21D-C17F6DC4F3D0}"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3A4A57DE-1F26-4828-8D85-252E6988A14E}" srcId="{D4B72AD8-B2B8-458E-9564-48BE453E7DD5}" destId="{2CB7ADBA-9FA6-42B9-98BB-C87018D6A963}" srcOrd="0" destOrd="0" parTransId="{4BC3F97B-D8A2-4253-984A-535A6F88ABB5}" sibTransId="{BB0C9599-F8B5-4E95-8D1D-FA80826E26F5}"/>
    <dgm:cxn modelId="{11D4FBE8-E51B-4617-ABED-A89C19DF4C22}" type="presOf" srcId="{C8E6AD33-0901-4F5A-BD9D-783D472AC744}" destId="{147BB4D1-DC4D-4636-B1B7-997DEC8BFD48}" srcOrd="0" destOrd="0" presId="urn:microsoft.com/office/officeart/2005/8/layout/hierarchy4"/>
    <dgm:cxn modelId="{209DFEEE-F876-400A-9BDA-24F2B2A2A803}" type="presOf" srcId="{7657774B-E0B6-4F7F-802D-465DC72712B4}" destId="{5E054ABC-0713-4AE9-9CED-9C8D23D33ED6}" srcOrd="0" destOrd="0" presId="urn:microsoft.com/office/officeart/2005/8/layout/hierarchy4"/>
    <dgm:cxn modelId="{E847EFFB-35AB-47DE-BBF2-43273F3BA27F}" type="presOf" srcId="{1BFD89C1-EA7C-4070-AC68-5D3F041E7F01}" destId="{DAD22204-DB71-42BC-91F8-4447FBFBC1AF}" srcOrd="0" destOrd="0" presId="urn:microsoft.com/office/officeart/2005/8/layout/hierarchy4"/>
    <dgm:cxn modelId="{BA4B1DFF-D1E3-4BAE-92A0-1B6298C90AF5}" srcId="{89706D62-0ABF-48FF-A1BF-B1D2CE575CD5}" destId="{D7843EC6-9EAC-4EA1-B0B1-6E7EB5A35F67}" srcOrd="1" destOrd="0" parTransId="{480AB4FC-DD10-46F0-BDEB-BE038EC36179}" sibTransId="{7F24B621-C9ED-4A9B-B1A6-8ED3DA77D1F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ED1B0541-52AB-4633-BD94-531B878E8076}" type="presParOf" srcId="{E1432625-8DEE-4E3A-B1DB-18912582DDE0}" destId="{EA2792D5-03D3-4043-9CEA-0D197CD0D22B}"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D0D56BE9-7090-4630-8A52-F0E32B571137}" type="presParOf" srcId="{6024297A-C99D-410D-B527-C66B01A086C3}" destId="{2BAAABBD-B4C0-44D8-9C30-6A46CC638A3C}" srcOrd="2" destOrd="0" presId="urn:microsoft.com/office/officeart/2005/8/layout/hierarchy4"/>
    <dgm:cxn modelId="{C16CB243-59D6-48A5-9CEA-CF43E7231AC4}" type="presParOf" srcId="{2BAAABBD-B4C0-44D8-9C30-6A46CC638A3C}" destId="{5E054ABC-0713-4AE9-9CED-9C8D23D33ED6}" srcOrd="0" destOrd="0" presId="urn:microsoft.com/office/officeart/2005/8/layout/hierarchy4"/>
    <dgm:cxn modelId="{313D9E99-70F7-4B67-8095-5ED9FABCA5EE}" type="presParOf" srcId="{2BAAABBD-B4C0-44D8-9C30-6A46CC638A3C}" destId="{FB4BEFAF-D364-4E25-835F-299EC8C61991}" srcOrd="1" destOrd="0" presId="urn:microsoft.com/office/officeart/2005/8/layout/hierarchy4"/>
    <dgm:cxn modelId="{01428A66-FF72-4C0B-8352-35FEC780DC19}" type="presParOf" srcId="{2BAAABBD-B4C0-44D8-9C30-6A46CC638A3C}" destId="{6B29EFEF-B627-40F5-A946-10A385A41F31}" srcOrd="2" destOrd="0" presId="urn:microsoft.com/office/officeart/2005/8/layout/hierarchy4"/>
    <dgm:cxn modelId="{28A0D968-1B31-4DA2-A626-229E3CCF490B}" type="presParOf" srcId="{6B29EFEF-B627-40F5-A946-10A385A41F31}" destId="{5C30F058-33CE-4348-88AB-A0772F98C938}" srcOrd="0" destOrd="0" presId="urn:microsoft.com/office/officeart/2005/8/layout/hierarchy4"/>
    <dgm:cxn modelId="{7861DAC8-CBE3-4347-9EAB-85B090CBD72F}" type="presParOf" srcId="{5C30F058-33CE-4348-88AB-A0772F98C938}" destId="{AE2BA105-2BCE-435F-A253-EDCEBE83EA6C}" srcOrd="0" destOrd="0" presId="urn:microsoft.com/office/officeart/2005/8/layout/hierarchy4"/>
    <dgm:cxn modelId="{C83B1013-A140-4CDD-AB3F-A1C47C730097}" type="presParOf" srcId="{5C30F058-33CE-4348-88AB-A0772F98C938}" destId="{FB5F7A53-800A-43B4-959D-478A1E0E5A22}" srcOrd="1" destOrd="0" presId="urn:microsoft.com/office/officeart/2005/8/layout/hierarchy4"/>
    <dgm:cxn modelId="{C47336B3-7CDB-40BA-B879-A79D450B4B62}" type="presParOf" srcId="{5C30F058-33CE-4348-88AB-A0772F98C938}" destId="{C5FF25A0-1719-4A9D-9AA1-7CFB46EC4DD2}" srcOrd="2" destOrd="0" presId="urn:microsoft.com/office/officeart/2005/8/layout/hierarchy4"/>
    <dgm:cxn modelId="{E2DEDE0A-313F-4AC0-BA08-1E9F9CFC5864}" type="presParOf" srcId="{C5FF25A0-1719-4A9D-9AA1-7CFB46EC4DD2}" destId="{764FDFCB-03A4-4BC3-A8DF-354A243076A3}" srcOrd="0" destOrd="0" presId="urn:microsoft.com/office/officeart/2005/8/layout/hierarchy4"/>
    <dgm:cxn modelId="{0ABF255F-69C1-4892-BEA9-C33EADCE3CDA}" type="presParOf" srcId="{764FDFCB-03A4-4BC3-A8DF-354A243076A3}" destId="{147BB4D1-DC4D-4636-B1B7-997DEC8BFD48}" srcOrd="0" destOrd="0" presId="urn:microsoft.com/office/officeart/2005/8/layout/hierarchy4"/>
    <dgm:cxn modelId="{9D2E833A-01E0-4466-A178-EC8C4491E49B}" type="presParOf" srcId="{764FDFCB-03A4-4BC3-A8DF-354A243076A3}" destId="{081D173D-6CF4-43FB-A8C6-B8F8278A042E}" srcOrd="1" destOrd="0" presId="urn:microsoft.com/office/officeart/2005/8/layout/hierarchy4"/>
    <dgm:cxn modelId="{DA07489D-EE68-434C-BCAC-4E508C6B2F25}" type="presParOf" srcId="{C5FF25A0-1719-4A9D-9AA1-7CFB46EC4DD2}" destId="{4FB352BB-11BA-4491-896A-00E999B0563D}" srcOrd="1" destOrd="0" presId="urn:microsoft.com/office/officeart/2005/8/layout/hierarchy4"/>
    <dgm:cxn modelId="{37756D2D-F070-4967-8264-4E103BCB8B24}" type="presParOf" srcId="{C5FF25A0-1719-4A9D-9AA1-7CFB46EC4DD2}" destId="{BB09CC3E-27BA-45EF-8502-846E2AD53C71}" srcOrd="2" destOrd="0" presId="urn:microsoft.com/office/officeart/2005/8/layout/hierarchy4"/>
    <dgm:cxn modelId="{CCDB5AB7-41D7-44C4-9884-1B5B535BC46C}" type="presParOf" srcId="{BB09CC3E-27BA-45EF-8502-846E2AD53C71}" destId="{C5D921BE-E6E0-49A3-BFAE-12432BC24405}" srcOrd="0" destOrd="0" presId="urn:microsoft.com/office/officeart/2005/8/layout/hierarchy4"/>
    <dgm:cxn modelId="{F8B67796-6DA4-463E-B8D4-C231F665B1A7}" type="presParOf" srcId="{BB09CC3E-27BA-45EF-8502-846E2AD53C71}" destId="{9A997269-4962-48AE-9928-77D71B595B1E}" srcOrd="1" destOrd="0" presId="urn:microsoft.com/office/officeart/2005/8/layout/hierarchy4"/>
    <dgm:cxn modelId="{BA00F1F2-C0E7-4181-AF19-F503ADB13895}" type="presParOf" srcId="{6B29EFEF-B627-40F5-A946-10A385A41F31}" destId="{A7A29308-0A95-49D3-B01F-26E14DF81848}" srcOrd="1" destOrd="0" presId="urn:microsoft.com/office/officeart/2005/8/layout/hierarchy4"/>
    <dgm:cxn modelId="{75E223E2-BDC5-43E0-BFCF-235CADA3C635}" type="presParOf" srcId="{6B29EFEF-B627-40F5-A946-10A385A41F31}" destId="{D18E2C5F-71F4-4304-9409-A29F240CD799}" srcOrd="2" destOrd="0" presId="urn:microsoft.com/office/officeart/2005/8/layout/hierarchy4"/>
    <dgm:cxn modelId="{473F11D5-6F75-4659-96F7-DEA5674EE6A4}" type="presParOf" srcId="{D18E2C5F-71F4-4304-9409-A29F240CD799}" destId="{DAD22204-DB71-42BC-91F8-4447FBFBC1AF}" srcOrd="0" destOrd="0" presId="urn:microsoft.com/office/officeart/2005/8/layout/hierarchy4"/>
    <dgm:cxn modelId="{464F6CE9-3BD8-4C13-9674-D5C65307F148}" type="presParOf" srcId="{D18E2C5F-71F4-4304-9409-A29F240CD799}" destId="{76DF1885-A25E-4EC6-AA32-87AD5FE30E5C}" srcOrd="1" destOrd="0" presId="urn:microsoft.com/office/officeart/2005/8/layout/hierarchy4"/>
    <dgm:cxn modelId="{20D8EA74-50F1-4374-9416-18E56948A1E0}" type="presParOf" srcId="{6024297A-C99D-410D-B527-C66B01A086C3}" destId="{57AE72E1-B5E9-4822-BDA0-0535854163D4}" srcOrd="3" destOrd="0" presId="urn:microsoft.com/office/officeart/2005/8/layout/hierarchy4"/>
    <dgm:cxn modelId="{D9E57209-F0E6-41AB-AC9A-16EA289E60DB}" type="presParOf" srcId="{6024297A-C99D-410D-B527-C66B01A086C3}" destId="{09562508-359F-4458-B0A5-DA1282C4DE23}" srcOrd="4" destOrd="0" presId="urn:microsoft.com/office/officeart/2005/8/layout/hierarchy4"/>
    <dgm:cxn modelId="{D5C9BC7E-0125-40BE-90E2-724D561E081D}" type="presParOf" srcId="{09562508-359F-4458-B0A5-DA1282C4DE23}" destId="{D972F3AF-EB13-43F7-972E-859AC027A9B1}" srcOrd="0" destOrd="0" presId="urn:microsoft.com/office/officeart/2005/8/layout/hierarchy4"/>
    <dgm:cxn modelId="{4409FA4D-06D7-4372-BDE2-BCBC9F05B56F}" type="presParOf" srcId="{09562508-359F-4458-B0A5-DA1282C4DE23}" destId="{FB487766-B52C-45C7-BAFF-2B451786A605}" srcOrd="1" destOrd="0" presId="urn:microsoft.com/office/officeart/2005/8/layout/hierarchy4"/>
    <dgm:cxn modelId="{29A0BD4C-8B5A-4EA5-9F8C-196214B61FBC}" type="presParOf" srcId="{09562508-359F-4458-B0A5-DA1282C4DE23}" destId="{65A81B58-FC2D-4216-9B68-1FCE31A12D33}" srcOrd="2" destOrd="0" presId="urn:microsoft.com/office/officeart/2005/8/layout/hierarchy4"/>
    <dgm:cxn modelId="{FA2DFC70-249F-4F4D-8C95-690B98823DBA}" type="presParOf" srcId="{65A81B58-FC2D-4216-9B68-1FCE31A12D33}" destId="{2A92D03C-3428-486E-9AA3-91C47F5E946D}" srcOrd="0" destOrd="0" presId="urn:microsoft.com/office/officeart/2005/8/layout/hierarchy4"/>
    <dgm:cxn modelId="{D6763973-CABD-4072-BDBF-84166374C944}" type="presParOf" srcId="{2A92D03C-3428-486E-9AA3-91C47F5E946D}" destId="{F204AAB4-4B61-46C4-BC87-29A0023F8C03}" srcOrd="0" destOrd="0" presId="urn:microsoft.com/office/officeart/2005/8/layout/hierarchy4"/>
    <dgm:cxn modelId="{D7AFBB2D-A2C5-4768-945A-8A14A9BD7121}" type="presParOf" srcId="{2A92D03C-3428-486E-9AA3-91C47F5E946D}" destId="{4473BE1C-CE0F-4269-AD74-4D2E5242B14D}" srcOrd="1" destOrd="0" presId="urn:microsoft.com/office/officeart/2005/8/layout/hierarchy4"/>
    <dgm:cxn modelId="{46042C3A-568F-453D-9BAA-2C66D67ACCB6}" type="presParOf" srcId="{6024297A-C99D-410D-B527-C66B01A086C3}" destId="{268594ED-532E-44A4-A9CF-AC10678C7A42}" srcOrd="5" destOrd="0" presId="urn:microsoft.com/office/officeart/2005/8/layout/hierarchy4"/>
    <dgm:cxn modelId="{D9E746F9-336C-4FAF-BE9D-0D0585A7DFA7}" type="presParOf" srcId="{6024297A-C99D-410D-B527-C66B01A086C3}" destId="{35025F2F-E706-4272-912B-23A1E8797DAD}" srcOrd="6" destOrd="0" presId="urn:microsoft.com/office/officeart/2005/8/layout/hierarchy4"/>
    <dgm:cxn modelId="{DFC79CB9-DD99-4023-A53F-E0B3E998ED1B}" type="presParOf" srcId="{35025F2F-E706-4272-912B-23A1E8797DAD}" destId="{034BEB60-B687-436C-906D-4ED7A857391A}" srcOrd="0" destOrd="0" presId="urn:microsoft.com/office/officeart/2005/8/layout/hierarchy4"/>
    <dgm:cxn modelId="{F29CD75C-B73B-4F5F-A2E9-962AF40FDA8C}" type="presParOf" srcId="{35025F2F-E706-4272-912B-23A1E8797DAD}" destId="{2A47463D-6193-4068-89D3-17476F7CEB22}" srcOrd="1" destOrd="0" presId="urn:microsoft.com/office/officeart/2005/8/layout/hierarchy4"/>
    <dgm:cxn modelId="{24B0FF37-D48E-40CD-B369-1550F0A7EE37}" type="presParOf" srcId="{35025F2F-E706-4272-912B-23A1E8797DAD}" destId="{8B0AE9DC-A2B9-44EE-9BD3-6ACBAE36D656}" srcOrd="2" destOrd="0" presId="urn:microsoft.com/office/officeart/2005/8/layout/hierarchy4"/>
    <dgm:cxn modelId="{75EFA382-6906-45C4-AB19-C148FCEBD6B2}" type="presParOf" srcId="{8B0AE9DC-A2B9-44EE-9BD3-6ACBAE36D656}" destId="{4CFD83D1-1A63-4FB1-9667-4D8C2991FB84}" srcOrd="0" destOrd="0" presId="urn:microsoft.com/office/officeart/2005/8/layout/hierarchy4"/>
    <dgm:cxn modelId="{60793F9B-3ED5-4F6E-A7A4-26E08BDD5758}" type="presParOf" srcId="{4CFD83D1-1A63-4FB1-9667-4D8C2991FB84}" destId="{88D94D19-854B-440E-B21D-C17F6DC4F3D0}" srcOrd="0" destOrd="0" presId="urn:microsoft.com/office/officeart/2005/8/layout/hierarchy4"/>
    <dgm:cxn modelId="{F1271DF1-B239-4E18-AB50-5BFEA683E113}" type="presParOf" srcId="{4CFD83D1-1A63-4FB1-9667-4D8C2991FB84}" destId="{102EB427-C3EE-47C6-BCE0-4AC8DBC49747}" srcOrd="1" destOrd="0" presId="urn:microsoft.com/office/officeart/2005/8/layout/hierarchy4"/>
    <dgm:cxn modelId="{E548C985-0414-4BDC-AC97-FD4367FF17E4}" type="presParOf" srcId="{6024297A-C99D-410D-B527-C66B01A086C3}" destId="{A2A38224-F729-41AC-ABD5-4D854ADD1210}" srcOrd="7" destOrd="0" presId="urn:microsoft.com/office/officeart/2005/8/layout/hierarchy4"/>
    <dgm:cxn modelId="{AEE52CE1-CE36-4BEC-9F8F-91C1FA95A3E3}" type="presParOf" srcId="{6024297A-C99D-410D-B527-C66B01A086C3}" destId="{AD2CF75A-837D-4A9D-8F13-E2F5D9BE803B}" srcOrd="8" destOrd="0" presId="urn:microsoft.com/office/officeart/2005/8/layout/hierarchy4"/>
    <dgm:cxn modelId="{7492C101-61A7-450D-AD0B-B5DAB7D04D4A}" type="presParOf" srcId="{AD2CF75A-837D-4A9D-8F13-E2F5D9BE803B}" destId="{65395708-AAF9-4B8E-8BFE-1D24A03EA838}" srcOrd="0" destOrd="0" presId="urn:microsoft.com/office/officeart/2005/8/layout/hierarchy4"/>
    <dgm:cxn modelId="{C68E9571-AC3E-4320-9CC7-9F4D0F50B16C}" type="presParOf" srcId="{AD2CF75A-837D-4A9D-8F13-E2F5D9BE803B}" destId="{E15271E7-1373-415D-A487-DBD5B6D648BB}" srcOrd="1" destOrd="0" presId="urn:microsoft.com/office/officeart/2005/8/layout/hierarchy4"/>
    <dgm:cxn modelId="{0CBE6607-0864-4A8C-807A-3F3DE105C549}" type="presParOf" srcId="{AD2CF75A-837D-4A9D-8F13-E2F5D9BE803B}" destId="{3FACB8D5-0A57-4993-8580-7DBB8CAA9509}" srcOrd="2" destOrd="0" presId="urn:microsoft.com/office/officeart/2005/8/layout/hierarchy4"/>
    <dgm:cxn modelId="{5FE34481-83FA-4CD5-BCB1-3932956B63A3}" type="presParOf" srcId="{3FACB8D5-0A57-4993-8580-7DBB8CAA9509}" destId="{701C9BDC-AC3D-4334-9EBB-E11369FEF5C0}" srcOrd="0" destOrd="0" presId="urn:microsoft.com/office/officeart/2005/8/layout/hierarchy4"/>
    <dgm:cxn modelId="{871E7EB6-3725-41EE-BA59-B00EE7FD4BB3}" type="presParOf" srcId="{701C9BDC-AC3D-4334-9EBB-E11369FEF5C0}" destId="{865535DC-135F-43B9-918D-DF74348ED383}" srcOrd="0" destOrd="0" presId="urn:microsoft.com/office/officeart/2005/8/layout/hierarchy4"/>
    <dgm:cxn modelId="{C814A57A-E627-4525-99A0-B55C5424A173}" type="presParOf" srcId="{701C9BDC-AC3D-4334-9EBB-E11369FEF5C0}" destId="{A36BA0F6-C92C-4327-BF74-CE1318289D4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10B265F3-5CDD-4AB2-AF82-F4085FFB737B}">
      <dgm:prSet phldrT="[Texte]" custT="1"/>
      <dgm:spPr/>
      <dgm:t>
        <a:bodyPr/>
        <a:lstStyle/>
        <a:p>
          <a:r>
            <a:rPr lang="fr-FR" sz="2000" b="1" dirty="0" err="1"/>
            <a:t>Users</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C700A0E6-81C4-4E46-BD80-9D997274E556}">
      <dgm:prSet phldrT="[Texte]" custT="1"/>
      <dgm:spPr/>
      <dgm:t>
        <a:bodyPr/>
        <a:lstStyle/>
        <a:p>
          <a:r>
            <a:rPr lang="fr-FR" sz="2000" b="1" dirty="0"/>
            <a:t>[User +]</a:t>
          </a:r>
        </a:p>
      </dgm:t>
    </dgm:pt>
    <dgm:pt modelId="{AF0613D0-BC35-4F57-A776-B7E55C7E07F3}" type="parTrans" cxnId="{156D66D8-A72F-405D-8DC0-91ECCE151F8E}">
      <dgm:prSet/>
      <dgm:spPr/>
      <dgm:t>
        <a:bodyPr/>
        <a:lstStyle/>
        <a:p>
          <a:endParaRPr lang="fr-FR"/>
        </a:p>
      </dgm:t>
    </dgm:pt>
    <dgm:pt modelId="{C30A5597-8E53-49E9-9848-B72BFA41BDA8}" type="sibTrans" cxnId="{156D66D8-A72F-405D-8DC0-91ECCE151F8E}">
      <dgm:prSet/>
      <dgm:spPr/>
      <dgm:t>
        <a:bodyPr/>
        <a:lstStyle/>
        <a:p>
          <a:endParaRPr lang="fr-FR"/>
        </a:p>
      </dgm:t>
    </dgm:pt>
    <dgm:pt modelId="{F2DA2B8C-F9B1-4B63-94D0-C21AC664AFDB}">
      <dgm:prSet phldrT="[Texte]" custT="1"/>
      <dgm:spPr/>
      <dgm:t>
        <a:bodyPr/>
        <a:lstStyle/>
        <a:p>
          <a:r>
            <a:rPr lang="fr-FR" sz="2000" b="1" dirty="0"/>
            <a:t>Navigation</a:t>
          </a:r>
        </a:p>
      </dgm:t>
    </dgm:pt>
    <dgm:pt modelId="{83C7DDE6-0D07-4E75-91A2-0707ECE71EF9}" type="parTrans" cxnId="{5F8B2E06-2042-44E8-BC05-96928E84B0FC}">
      <dgm:prSet/>
      <dgm:spPr/>
      <dgm:t>
        <a:bodyPr/>
        <a:lstStyle/>
        <a:p>
          <a:endParaRPr lang="fr-FR"/>
        </a:p>
      </dgm:t>
    </dgm:pt>
    <dgm:pt modelId="{E5AB94A5-E17A-43F8-B479-3FE873BF09F1}" type="sibTrans" cxnId="{5F8B2E06-2042-44E8-BC05-96928E84B0FC}">
      <dgm:prSet/>
      <dgm:spPr/>
      <dgm:t>
        <a:bodyPr/>
        <a:lstStyle/>
        <a:p>
          <a:endParaRPr lang="fr-FR"/>
        </a:p>
      </dgm:t>
    </dgm:pt>
    <dgm:pt modelId="{B7FC2BAB-A2E4-4207-AF8B-D84D90AB3837}">
      <dgm:prSet phldrT="[Texte]" custT="1"/>
      <dgm:spPr/>
      <dgm:t>
        <a:bodyPr/>
        <a:lstStyle/>
        <a:p>
          <a:r>
            <a:rPr lang="fr-FR" sz="2000" b="1" dirty="0" err="1"/>
            <a:t>CurrentUser</a:t>
          </a:r>
          <a:endParaRPr lang="fr-FR" sz="2000" b="1" dirty="0"/>
        </a:p>
      </dgm:t>
    </dgm:pt>
    <dgm:pt modelId="{45ECCE7E-67F5-4EA9-9EC4-40EE685BA667}" type="parTrans" cxnId="{63FFD616-5B1E-4055-AB8E-EF4A6AEE822F}">
      <dgm:prSet/>
      <dgm:spPr/>
      <dgm:t>
        <a:bodyPr/>
        <a:lstStyle/>
        <a:p>
          <a:endParaRPr lang="fr-FR"/>
        </a:p>
      </dgm:t>
    </dgm:pt>
    <dgm:pt modelId="{340536D6-E270-460C-9043-BFE2092FBEB2}" type="sibTrans" cxnId="{63FFD616-5B1E-4055-AB8E-EF4A6AEE822F}">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3" custScaleY="30406">
        <dgm:presLayoutVars>
          <dgm:chPref val="3"/>
        </dgm:presLayoutVars>
      </dgm:prSet>
      <dgm:spPr/>
    </dgm:pt>
    <dgm:pt modelId="{79C27F3A-4FAB-4B36-925D-ECE39BF8F89E}" type="pres">
      <dgm:prSet presAssocID="{10B265F3-5CDD-4AB2-AF82-F4085FFB737B}" presName="parTransTwo" presStyleCnt="0"/>
      <dgm:spPr/>
    </dgm:pt>
    <dgm:pt modelId="{EA2792D5-03D3-4043-9CEA-0D197CD0D22B}" type="pres">
      <dgm:prSet presAssocID="{10B265F3-5CDD-4AB2-AF82-F4085FFB737B}" presName="horzTwo" presStyleCnt="0"/>
      <dgm:spPr/>
    </dgm:pt>
    <dgm:pt modelId="{E4875B31-6A9F-4A07-A9B8-B08B61F71089}" type="pres">
      <dgm:prSet presAssocID="{C700A0E6-81C4-4E46-BD80-9D997274E556}" presName="vertThree" presStyleCnt="0"/>
      <dgm:spPr/>
    </dgm:pt>
    <dgm:pt modelId="{F11B3E5B-D3D5-4912-BC6B-7F668028A6A5}" type="pres">
      <dgm:prSet presAssocID="{C700A0E6-81C4-4E46-BD80-9D997274E556}" presName="txThree" presStyleLbl="node3" presStyleIdx="0" presStyleCnt="1" custScaleY="29069">
        <dgm:presLayoutVars>
          <dgm:chPref val="3"/>
        </dgm:presLayoutVars>
      </dgm:prSet>
      <dgm:spPr/>
    </dgm:pt>
    <dgm:pt modelId="{4DED6457-9C1E-48F6-AC74-8DDDC4A0B905}" type="pres">
      <dgm:prSet presAssocID="{C700A0E6-81C4-4E46-BD80-9D997274E556}" presName="horzThree" presStyleCnt="0"/>
      <dgm:spPr/>
    </dgm:pt>
    <dgm:pt modelId="{255324BD-3453-48E2-BCFF-5729CB7356D1}" type="pres">
      <dgm:prSet presAssocID="{E1D3ACCA-E6D4-4CE9-8005-98E43EFB301B}" presName="sibSpaceTwo" presStyleCnt="0"/>
      <dgm:spPr/>
    </dgm:pt>
    <dgm:pt modelId="{ABEC39AB-3D14-40F4-9906-F74A191D87F4}" type="pres">
      <dgm:prSet presAssocID="{F2DA2B8C-F9B1-4B63-94D0-C21AC664AFDB}" presName="vertTwo" presStyleCnt="0"/>
      <dgm:spPr/>
    </dgm:pt>
    <dgm:pt modelId="{6EA61666-3246-4E8D-AC87-88B13BF1CEEE}" type="pres">
      <dgm:prSet presAssocID="{F2DA2B8C-F9B1-4B63-94D0-C21AC664AFDB}" presName="txTwo" presStyleLbl="node2" presStyleIdx="1" presStyleCnt="3" custScaleY="67878">
        <dgm:presLayoutVars>
          <dgm:chPref val="3"/>
        </dgm:presLayoutVars>
      </dgm:prSet>
      <dgm:spPr/>
    </dgm:pt>
    <dgm:pt modelId="{8C4BD923-E48F-47FB-8437-43CB4A0A211B}" type="pres">
      <dgm:prSet presAssocID="{F2DA2B8C-F9B1-4B63-94D0-C21AC664AFDB}" presName="horzTwo" presStyleCnt="0"/>
      <dgm:spPr/>
    </dgm:pt>
    <dgm:pt modelId="{E182D48C-B6D3-49B0-8734-C8D144A079D4}" type="pres">
      <dgm:prSet presAssocID="{E5AB94A5-E17A-43F8-B479-3FE873BF09F1}" presName="sibSpaceTwo" presStyleCnt="0"/>
      <dgm:spPr/>
    </dgm:pt>
    <dgm:pt modelId="{78CF0877-3580-475A-926E-A878D56A8C33}" type="pres">
      <dgm:prSet presAssocID="{B7FC2BAB-A2E4-4207-AF8B-D84D90AB3837}" presName="vertTwo" presStyleCnt="0"/>
      <dgm:spPr/>
    </dgm:pt>
    <dgm:pt modelId="{B54F3125-551C-483B-9B10-15793F3FE33C}" type="pres">
      <dgm:prSet presAssocID="{B7FC2BAB-A2E4-4207-AF8B-D84D90AB3837}" presName="txTwo" presStyleLbl="node2" presStyleIdx="2" presStyleCnt="3" custScaleY="67878">
        <dgm:presLayoutVars>
          <dgm:chPref val="3"/>
        </dgm:presLayoutVars>
      </dgm:prSet>
      <dgm:spPr/>
    </dgm:pt>
    <dgm:pt modelId="{48ADECFD-F7FD-4F73-BC9A-12279230686C}" type="pres">
      <dgm:prSet presAssocID="{B7FC2BAB-A2E4-4207-AF8B-D84D90AB3837}" presName="horzTwo" presStyleCnt="0"/>
      <dgm:spPr/>
    </dgm:pt>
  </dgm:ptLst>
  <dgm:cxnLst>
    <dgm:cxn modelId="{5F8B2E06-2042-44E8-BC05-96928E84B0FC}" srcId="{4571078D-A550-42F5-9AF1-122D3C43F973}" destId="{F2DA2B8C-F9B1-4B63-94D0-C21AC664AFDB}" srcOrd="1" destOrd="0" parTransId="{83C7DDE6-0D07-4E75-91A2-0707ECE71EF9}" sibTransId="{E5AB94A5-E17A-43F8-B479-3FE873BF09F1}"/>
    <dgm:cxn modelId="{913CA00C-3FEE-49A1-8DC9-57B70492B675}" srcId="{10E7639E-D6F8-46E8-8877-62F4D30EE236}" destId="{4571078D-A550-42F5-9AF1-122D3C43F973}" srcOrd="0" destOrd="0" parTransId="{0CF03FEB-A5E7-4F78-8A89-99DDBE38790B}" sibTransId="{5FA76EB1-B80F-4B57-9E0F-178FEB91C5C4}"/>
    <dgm:cxn modelId="{63FFD616-5B1E-4055-AB8E-EF4A6AEE822F}" srcId="{4571078D-A550-42F5-9AF1-122D3C43F973}" destId="{B7FC2BAB-A2E4-4207-AF8B-D84D90AB3837}" srcOrd="2" destOrd="0" parTransId="{45ECCE7E-67F5-4EA9-9EC4-40EE685BA667}" sibTransId="{340536D6-E270-460C-9043-BFE2092FBEB2}"/>
    <dgm:cxn modelId="{1EAEBB6A-30FF-4CBF-98A5-788996CA66FE}" type="presOf" srcId="{B7FC2BAB-A2E4-4207-AF8B-D84D90AB3837}" destId="{B54F3125-551C-483B-9B10-15793F3FE33C}" srcOrd="0" destOrd="0" presId="urn:microsoft.com/office/officeart/2005/8/layout/hierarchy4"/>
    <dgm:cxn modelId="{97527F90-51B6-4CC0-A0A7-32717E53537B}" type="presOf" srcId="{F2DA2B8C-F9B1-4B63-94D0-C21AC664AFDB}" destId="{6EA61666-3246-4E8D-AC87-88B13BF1CEEE}" srcOrd="0" destOrd="0" presId="urn:microsoft.com/office/officeart/2005/8/layout/hierarchy4"/>
    <dgm:cxn modelId="{5B831C99-7CCC-48A2-8E50-BBDDA30B7383}" type="presOf" srcId="{C700A0E6-81C4-4E46-BD80-9D997274E556}" destId="{F11B3E5B-D3D5-4912-BC6B-7F668028A6A5}"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156D66D8-A72F-405D-8DC0-91ECCE151F8E}" srcId="{10B265F3-5CDD-4AB2-AF82-F4085FFB737B}" destId="{C700A0E6-81C4-4E46-BD80-9D997274E556}" srcOrd="0" destOrd="0" parTransId="{AF0613D0-BC35-4F57-A776-B7E55C7E07F3}" sibTransId="{C30A5597-8E53-49E9-9848-B72BFA41BDA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98F6923F-9B60-4546-B82A-F8B258398227}" type="presParOf" srcId="{E1432625-8DEE-4E3A-B1DB-18912582DDE0}" destId="{79C27F3A-4FAB-4B36-925D-ECE39BF8F89E}" srcOrd="1" destOrd="0" presId="urn:microsoft.com/office/officeart/2005/8/layout/hierarchy4"/>
    <dgm:cxn modelId="{ED1B0541-52AB-4633-BD94-531B878E8076}" type="presParOf" srcId="{E1432625-8DEE-4E3A-B1DB-18912582DDE0}" destId="{EA2792D5-03D3-4043-9CEA-0D197CD0D22B}" srcOrd="2" destOrd="0" presId="urn:microsoft.com/office/officeart/2005/8/layout/hierarchy4"/>
    <dgm:cxn modelId="{511F0DB6-441E-4761-BA89-F891B93CAD19}" type="presParOf" srcId="{EA2792D5-03D3-4043-9CEA-0D197CD0D22B}" destId="{E4875B31-6A9F-4A07-A9B8-B08B61F71089}" srcOrd="0" destOrd="0" presId="urn:microsoft.com/office/officeart/2005/8/layout/hierarchy4"/>
    <dgm:cxn modelId="{9B8623EB-56A0-4F0C-90A5-479DD16716DC}" type="presParOf" srcId="{E4875B31-6A9F-4A07-A9B8-B08B61F71089}" destId="{F11B3E5B-D3D5-4912-BC6B-7F668028A6A5}" srcOrd="0" destOrd="0" presId="urn:microsoft.com/office/officeart/2005/8/layout/hierarchy4"/>
    <dgm:cxn modelId="{F53DBEBB-BCB6-48AA-8213-BF29030D1173}" type="presParOf" srcId="{E4875B31-6A9F-4A07-A9B8-B08B61F71089}" destId="{4DED6457-9C1E-48F6-AC74-8DDDC4A0B905}"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390E6FCE-44DF-4C3F-A4AB-72A63D6060FD}" type="presParOf" srcId="{6024297A-C99D-410D-B527-C66B01A086C3}" destId="{ABEC39AB-3D14-40F4-9906-F74A191D87F4}" srcOrd="2" destOrd="0" presId="urn:microsoft.com/office/officeart/2005/8/layout/hierarchy4"/>
    <dgm:cxn modelId="{5513FD4F-9A19-4721-AB32-ACE3AF953057}" type="presParOf" srcId="{ABEC39AB-3D14-40F4-9906-F74A191D87F4}" destId="{6EA61666-3246-4E8D-AC87-88B13BF1CEEE}" srcOrd="0" destOrd="0" presId="urn:microsoft.com/office/officeart/2005/8/layout/hierarchy4"/>
    <dgm:cxn modelId="{6CCE6D49-3FC6-4AB0-9B3C-9FC61B4FC3EC}" type="presParOf" srcId="{ABEC39AB-3D14-40F4-9906-F74A191D87F4}" destId="{8C4BD923-E48F-47FB-8437-43CB4A0A211B}" srcOrd="1" destOrd="0" presId="urn:microsoft.com/office/officeart/2005/8/layout/hierarchy4"/>
    <dgm:cxn modelId="{7516A5DA-745B-4273-94D3-CFD0A2185ECC}" type="presParOf" srcId="{6024297A-C99D-410D-B527-C66B01A086C3}" destId="{E182D48C-B6D3-49B0-8734-C8D144A079D4}" srcOrd="3" destOrd="0" presId="urn:microsoft.com/office/officeart/2005/8/layout/hierarchy4"/>
    <dgm:cxn modelId="{8175D96B-9041-4B47-9A5B-75AB08C9065C}" type="presParOf" srcId="{6024297A-C99D-410D-B527-C66B01A086C3}" destId="{78CF0877-3580-475A-926E-A878D56A8C33}" srcOrd="4" destOrd="0" presId="urn:microsoft.com/office/officeart/2005/8/layout/hierarchy4"/>
    <dgm:cxn modelId="{30D8B4BD-3D58-4179-B6C9-635251CB56CE}" type="presParOf" srcId="{78CF0877-3580-475A-926E-A878D56A8C33}" destId="{B54F3125-551C-483B-9B10-15793F3FE33C}" srcOrd="0" destOrd="0" presId="urn:microsoft.com/office/officeart/2005/8/layout/hierarchy4"/>
    <dgm:cxn modelId="{1BA207C5-47F2-4BD7-9CD5-B3E0FE4379A3}" type="presParOf" srcId="{78CF0877-3580-475A-926E-A878D56A8C33}" destId="{48ADECFD-F7FD-4F73-BC9A-12279230686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Article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BCE2A75E-2FDE-4B48-8205-E0F09B79FEAC}">
      <dgm:prSet phldrT="[Texte]" custT="1"/>
      <dgm:spPr/>
      <dgm:t>
        <a:bodyPr/>
        <a:lstStyle/>
        <a:p>
          <a:r>
            <a:rPr lang="fr-FR" sz="2000" b="1" dirty="0"/>
            <a:t>Description</a:t>
          </a:r>
        </a:p>
      </dgm:t>
    </dgm:pt>
    <dgm:pt modelId="{98956BCF-7B8C-48A3-AA6B-5B0F83456163}" type="parTrans" cxnId="{9E2581CB-FBD7-47DB-BA77-85E3472E6B24}">
      <dgm:prSet/>
      <dgm:spPr/>
      <dgm:t>
        <a:bodyPr/>
        <a:lstStyle/>
        <a:p>
          <a:endParaRPr lang="fr-FR"/>
        </a:p>
      </dgm:t>
    </dgm:pt>
    <dgm:pt modelId="{FC01DEB5-5405-4CF5-A306-0F5EC819C83F}" type="sibTrans" cxnId="{9E2581CB-FBD7-47DB-BA77-85E3472E6B24}">
      <dgm:prSet/>
      <dgm:spPr/>
      <dgm:t>
        <a:bodyPr/>
        <a:lstStyle/>
        <a:p>
          <a:endParaRPr lang="fr-FR"/>
        </a:p>
      </dgm:t>
    </dgm:pt>
    <dgm:pt modelId="{AE373C80-BD47-4E14-9E86-63378F7E8E85}">
      <dgm:prSet phldrT="[Texte]" custT="1"/>
      <dgm:spPr/>
      <dgm:t>
        <a:bodyPr/>
        <a:lstStyle/>
        <a:p>
          <a:r>
            <a:rPr lang="fr-FR" sz="2000" b="1" dirty="0" err="1"/>
            <a:t>BasePrix</a:t>
          </a:r>
          <a:endParaRPr lang="fr-FR" sz="2000" b="1" dirty="0"/>
        </a:p>
      </dgm:t>
    </dgm:pt>
    <dgm:pt modelId="{4B0A6762-4D66-4CD5-A8E5-C331EAAB53EE}" type="parTrans" cxnId="{8F39BA3B-F088-418D-AA3F-DC29BB2F6B2A}">
      <dgm:prSet/>
      <dgm:spPr/>
      <dgm:t>
        <a:bodyPr/>
        <a:lstStyle/>
        <a:p>
          <a:endParaRPr lang="fr-FR"/>
        </a:p>
      </dgm:t>
    </dgm:pt>
    <dgm:pt modelId="{A8B031E3-8C6E-4C45-8385-40FE0C370643}" type="sibTrans" cxnId="{8F39BA3B-F088-418D-AA3F-DC29BB2F6B2A}">
      <dgm:prSet/>
      <dgm:spPr/>
      <dgm:t>
        <a:bodyPr/>
        <a:lstStyle/>
        <a:p>
          <a:endParaRPr lang="fr-FR"/>
        </a:p>
      </dgm:t>
    </dgm:pt>
    <dgm:pt modelId="{47A63953-A5B8-4133-ABF3-E2D2C7D025AB}">
      <dgm:prSet phldrT="[Texte]" custT="1"/>
      <dgm:spPr/>
      <dgm:t>
        <a:bodyPr/>
        <a:lstStyle/>
        <a:p>
          <a:r>
            <a:rPr lang="fr-FR" sz="2000" b="1" dirty="0"/>
            <a:t>titre</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57DC1291-3807-4385-B3F9-22E715D21079}">
      <dgm:prSet phldrT="[Texte]" custT="1"/>
      <dgm:spPr/>
      <dgm:t>
        <a:bodyPr/>
        <a:lstStyle/>
        <a:p>
          <a:r>
            <a:rPr lang="fr-FR" sz="2000" b="1" dirty="0" err="1"/>
            <a:t>ImageSoucre</a:t>
          </a:r>
          <a:endParaRPr lang="fr-FR" sz="2000" b="1" dirty="0"/>
        </a:p>
      </dgm:t>
    </dgm:pt>
    <dgm:pt modelId="{205B701F-8091-45C6-A732-E8B3443F7F31}" type="parTrans" cxnId="{772C9F15-10EC-44C6-9E99-EF227B53A029}">
      <dgm:prSet/>
      <dgm:spPr/>
      <dgm:t>
        <a:bodyPr/>
        <a:lstStyle/>
        <a:p>
          <a:endParaRPr lang="fr-FR"/>
        </a:p>
      </dgm:t>
    </dgm:pt>
    <dgm:pt modelId="{2A702725-07EA-49AE-BD41-4E3F613B1954}" type="sibTrans" cxnId="{772C9F15-10EC-44C6-9E99-EF227B53A029}">
      <dgm:prSet/>
      <dgm:spPr/>
      <dgm:t>
        <a:bodyPr/>
        <a:lstStyle/>
        <a:p>
          <a:endParaRPr lang="fr-FR"/>
        </a:p>
      </dgm:t>
    </dgm:pt>
    <dgm:pt modelId="{A4F720B4-05A0-4888-9C90-263B1A8E872A}">
      <dgm:prSet phldrT="[Texte]" custT="1"/>
      <dgm:spPr/>
      <dgm:t>
        <a:bodyPr/>
        <a:lstStyle/>
        <a:p>
          <a:r>
            <a:rPr lang="fr-FR" sz="2000" b="1" dirty="0"/>
            <a:t>stock</a:t>
          </a:r>
        </a:p>
      </dgm:t>
    </dgm:pt>
    <dgm:pt modelId="{2F23C6A3-5B4B-478B-BBDB-2CB8269B79A1}" type="parTrans" cxnId="{F691094B-A602-43B2-B85C-3BF791E47AF2}">
      <dgm:prSet/>
      <dgm:spPr/>
      <dgm:t>
        <a:bodyPr/>
        <a:lstStyle/>
        <a:p>
          <a:endParaRPr lang="fr-FR"/>
        </a:p>
      </dgm:t>
    </dgm:pt>
    <dgm:pt modelId="{4767909F-B2CA-4D35-9793-4A582878E027}" type="sibTrans" cxnId="{F691094B-A602-43B2-B85C-3BF791E47AF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5">
        <dgm:presLayoutVars>
          <dgm:chPref val="3"/>
        </dgm:presLayoutVars>
      </dgm:prSet>
      <dgm:spPr/>
    </dgm:pt>
    <dgm:pt modelId="{7765D3D0-F6CB-4C57-B1BF-A99238F110BF}" type="pres">
      <dgm:prSet presAssocID="{47A63953-A5B8-4133-ABF3-E2D2C7D025AB}" presName="horzTwo" presStyleCnt="0"/>
      <dgm:spPr/>
    </dgm:pt>
    <dgm:pt modelId="{73D10FD5-8C60-478C-BD5A-090C84710926}" type="pres">
      <dgm:prSet presAssocID="{7386E894-E91A-46C8-8287-0A56265F0D95}" presName="sibSpaceTwo" presStyleCnt="0"/>
      <dgm:spPr/>
    </dgm:pt>
    <dgm:pt modelId="{C78166D4-B3A1-4913-BB2A-DD94BD1094CC}" type="pres">
      <dgm:prSet presAssocID="{BCE2A75E-2FDE-4B48-8205-E0F09B79FEAC}" presName="vertTwo" presStyleCnt="0"/>
      <dgm:spPr/>
    </dgm:pt>
    <dgm:pt modelId="{C91F8C4E-BEEB-4E64-B031-0E3520E6A7D3}" type="pres">
      <dgm:prSet presAssocID="{BCE2A75E-2FDE-4B48-8205-E0F09B79FEAC}" presName="txTwo" presStyleLbl="node2" presStyleIdx="1" presStyleCnt="5">
        <dgm:presLayoutVars>
          <dgm:chPref val="3"/>
        </dgm:presLayoutVars>
      </dgm:prSet>
      <dgm:spPr/>
    </dgm:pt>
    <dgm:pt modelId="{7F27FDDC-D471-4EDA-BADE-C0781B57D8FD}" type="pres">
      <dgm:prSet presAssocID="{BCE2A75E-2FDE-4B48-8205-E0F09B79FEAC}" presName="horzTwo" presStyleCnt="0"/>
      <dgm:spPr/>
    </dgm:pt>
    <dgm:pt modelId="{E96F49C0-9173-4585-BF6B-5931EC437BAB}" type="pres">
      <dgm:prSet presAssocID="{FC01DEB5-5405-4CF5-A306-0F5EC819C83F}" presName="sibSpaceTwo" presStyleCnt="0"/>
      <dgm:spPr/>
    </dgm:pt>
    <dgm:pt modelId="{694B098F-5A55-481D-B7FA-4F300C44BB13}" type="pres">
      <dgm:prSet presAssocID="{AE373C80-BD47-4E14-9E86-63378F7E8E85}" presName="vertTwo" presStyleCnt="0"/>
      <dgm:spPr/>
    </dgm:pt>
    <dgm:pt modelId="{A4EB6790-1150-4530-B432-F9AE4E199815}" type="pres">
      <dgm:prSet presAssocID="{AE373C80-BD47-4E14-9E86-63378F7E8E85}" presName="txTwo" presStyleLbl="node2" presStyleIdx="2" presStyleCnt="5">
        <dgm:presLayoutVars>
          <dgm:chPref val="3"/>
        </dgm:presLayoutVars>
      </dgm:prSet>
      <dgm:spPr/>
    </dgm:pt>
    <dgm:pt modelId="{B43C7727-BCDE-4E98-A3BD-1F9983C7CF1A}" type="pres">
      <dgm:prSet presAssocID="{AE373C80-BD47-4E14-9E86-63378F7E8E85}" presName="horzTwo" presStyleCnt="0"/>
      <dgm:spPr/>
    </dgm:pt>
    <dgm:pt modelId="{861AC877-0856-463D-A31E-B3C49C4954D4}" type="pres">
      <dgm:prSet presAssocID="{A8B031E3-8C6E-4C45-8385-40FE0C370643}" presName="sibSpaceTwo" presStyleCnt="0"/>
      <dgm:spPr/>
    </dgm:pt>
    <dgm:pt modelId="{70E0800B-2297-4347-A646-321500F592EA}" type="pres">
      <dgm:prSet presAssocID="{57DC1291-3807-4385-B3F9-22E715D21079}" presName="vertTwo" presStyleCnt="0"/>
      <dgm:spPr/>
    </dgm:pt>
    <dgm:pt modelId="{29A9CA68-0B5B-4E16-A44E-88C6386D7F72}" type="pres">
      <dgm:prSet presAssocID="{57DC1291-3807-4385-B3F9-22E715D21079}" presName="txTwo" presStyleLbl="node2" presStyleIdx="3" presStyleCnt="5">
        <dgm:presLayoutVars>
          <dgm:chPref val="3"/>
        </dgm:presLayoutVars>
      </dgm:prSet>
      <dgm:spPr/>
    </dgm:pt>
    <dgm:pt modelId="{F68BA539-A50F-4EFF-ABF1-2E70EA977819}" type="pres">
      <dgm:prSet presAssocID="{57DC1291-3807-4385-B3F9-22E715D21079}" presName="horzTwo" presStyleCnt="0"/>
      <dgm:spPr/>
    </dgm:pt>
    <dgm:pt modelId="{974981E5-1B1B-419C-9B1B-96FCA28ACAF7}" type="pres">
      <dgm:prSet presAssocID="{2A702725-07EA-49AE-BD41-4E3F613B1954}" presName="sibSpaceTwo" presStyleCnt="0"/>
      <dgm:spPr/>
    </dgm:pt>
    <dgm:pt modelId="{5C7601A9-0AFB-46DD-8A99-E6D5E2AEB909}" type="pres">
      <dgm:prSet presAssocID="{A4F720B4-05A0-4888-9C90-263B1A8E872A}" presName="vertTwo" presStyleCnt="0"/>
      <dgm:spPr/>
    </dgm:pt>
    <dgm:pt modelId="{30248540-9D9C-471F-91E5-2BA662ADC0F4}" type="pres">
      <dgm:prSet presAssocID="{A4F720B4-05A0-4888-9C90-263B1A8E872A}" presName="txTwo" presStyleLbl="node2" presStyleIdx="4" presStyleCnt="5">
        <dgm:presLayoutVars>
          <dgm:chPref val="3"/>
        </dgm:presLayoutVars>
      </dgm:prSet>
      <dgm:spPr/>
    </dgm:pt>
    <dgm:pt modelId="{2604480B-1834-4DEC-9E22-5995D67990F3}" type="pres">
      <dgm:prSet presAssocID="{A4F720B4-05A0-4888-9C90-263B1A8E872A}" presName="horzTwo" presStyleCnt="0"/>
      <dgm:spPr/>
    </dgm:pt>
  </dgm:ptLst>
  <dgm:cxnLst>
    <dgm:cxn modelId="{510FF308-3053-4858-BA5B-4ADE7A0B6416}" type="presOf" srcId="{A4F720B4-05A0-4888-9C90-263B1A8E872A}" destId="{30248540-9D9C-471F-91E5-2BA662ADC0F4}" srcOrd="0" destOrd="0" presId="urn:microsoft.com/office/officeart/2005/8/layout/hierarchy4"/>
    <dgm:cxn modelId="{913CA00C-3FEE-49A1-8DC9-57B70492B675}" srcId="{10E7639E-D6F8-46E8-8877-62F4D30EE236}" destId="{4571078D-A550-42F5-9AF1-122D3C43F973}" srcOrd="0" destOrd="0" parTransId="{0CF03FEB-A5E7-4F78-8A89-99DDBE38790B}" sibTransId="{5FA76EB1-B80F-4B57-9E0F-178FEB91C5C4}"/>
    <dgm:cxn modelId="{772C9F15-10EC-44C6-9E99-EF227B53A029}" srcId="{4571078D-A550-42F5-9AF1-122D3C43F973}" destId="{57DC1291-3807-4385-B3F9-22E715D21079}" srcOrd="3" destOrd="0" parTransId="{205B701F-8091-45C6-A732-E8B3443F7F31}" sibTransId="{2A702725-07EA-49AE-BD41-4E3F613B1954}"/>
    <dgm:cxn modelId="{0E382B2C-98ED-4FB9-AEBA-8AC2274F5E86}" srcId="{4571078D-A550-42F5-9AF1-122D3C43F973}" destId="{47A63953-A5B8-4133-ABF3-E2D2C7D025AB}" srcOrd="0" destOrd="0" parTransId="{80011CDB-8CC8-4F9D-910E-15DD52461DDD}" sibTransId="{7386E894-E91A-46C8-8287-0A56265F0D95}"/>
    <dgm:cxn modelId="{8F39BA3B-F088-418D-AA3F-DC29BB2F6B2A}" srcId="{4571078D-A550-42F5-9AF1-122D3C43F973}" destId="{AE373C80-BD47-4E14-9E86-63378F7E8E85}" srcOrd="2" destOrd="0" parTransId="{4B0A6762-4D66-4CD5-A8E5-C331EAAB53EE}" sibTransId="{A8B031E3-8C6E-4C45-8385-40FE0C370643}"/>
    <dgm:cxn modelId="{BC934D6A-C14C-49DA-84BE-D359875241E3}" type="presOf" srcId="{47A63953-A5B8-4133-ABF3-E2D2C7D025AB}" destId="{90EFE3F6-CFAE-4B16-95EA-3F1481556AD8}" srcOrd="0" destOrd="0" presId="urn:microsoft.com/office/officeart/2005/8/layout/hierarchy4"/>
    <dgm:cxn modelId="{F691094B-A602-43B2-B85C-3BF791E47AF2}" srcId="{4571078D-A550-42F5-9AF1-122D3C43F973}" destId="{A4F720B4-05A0-4888-9C90-263B1A8E872A}" srcOrd="4" destOrd="0" parTransId="{2F23C6A3-5B4B-478B-BBDB-2CB8269B79A1}" sibTransId="{4767909F-B2CA-4D35-9793-4A582878E027}"/>
    <dgm:cxn modelId="{1D757C72-E115-4D80-BDC6-574081653ECC}" type="presOf" srcId="{57DC1291-3807-4385-B3F9-22E715D21079}" destId="{29A9CA68-0B5B-4E16-A44E-88C6386D7F72}" srcOrd="0" destOrd="0" presId="urn:microsoft.com/office/officeart/2005/8/layout/hierarchy4"/>
    <dgm:cxn modelId="{D5AA2473-B492-42D3-B5DF-E9120AFCF7B7}" type="presOf" srcId="{BCE2A75E-2FDE-4B48-8205-E0F09B79FEAC}" destId="{C91F8C4E-BEEB-4E64-B031-0E3520E6A7D3}"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9E2581CB-FBD7-47DB-BA77-85E3472E6B24}" srcId="{4571078D-A550-42F5-9AF1-122D3C43F973}" destId="{BCE2A75E-2FDE-4B48-8205-E0F09B79FEAC}" srcOrd="1" destOrd="0" parTransId="{98956BCF-7B8C-48A3-AA6B-5B0F83456163}" sibTransId="{FC01DEB5-5405-4CF5-A306-0F5EC819C83F}"/>
    <dgm:cxn modelId="{7405D2D3-1039-4339-9329-CCD7AD669FFB}" type="presOf" srcId="{4571078D-A550-42F5-9AF1-122D3C43F973}" destId="{9029B6B5-6C8A-4004-91B7-2996DF6C6DF7}" srcOrd="0" destOrd="0" presId="urn:microsoft.com/office/officeart/2005/8/layout/hierarchy4"/>
    <dgm:cxn modelId="{7A3688FA-2085-4BBF-8D70-7BFEDD1D15A6}" type="presOf" srcId="{AE373C80-BD47-4E14-9E86-63378F7E8E85}" destId="{A4EB6790-1150-4530-B432-F9AE4E199815}"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B741E4FA-9B73-4C85-9A3D-9DDBF7B77CDA}" type="presParOf" srcId="{20A85667-4B4B-46BD-BA65-E51A1F3B033B}" destId="{7765D3D0-F6CB-4C57-B1BF-A99238F110BF}" srcOrd="1" destOrd="0" presId="urn:microsoft.com/office/officeart/2005/8/layout/hierarchy4"/>
    <dgm:cxn modelId="{04BC70F4-8A96-472F-8AE6-2BF107B786D7}" type="presParOf" srcId="{6024297A-C99D-410D-B527-C66B01A086C3}" destId="{73D10FD5-8C60-478C-BD5A-090C84710926}" srcOrd="1" destOrd="0" presId="urn:microsoft.com/office/officeart/2005/8/layout/hierarchy4"/>
    <dgm:cxn modelId="{C9994566-85A7-49DD-9FD0-8070C359BA9B}" type="presParOf" srcId="{6024297A-C99D-410D-B527-C66B01A086C3}" destId="{C78166D4-B3A1-4913-BB2A-DD94BD1094CC}" srcOrd="2" destOrd="0" presId="urn:microsoft.com/office/officeart/2005/8/layout/hierarchy4"/>
    <dgm:cxn modelId="{EACD5234-0FBC-4F9B-9E34-4F6B4F25B7CE}" type="presParOf" srcId="{C78166D4-B3A1-4913-BB2A-DD94BD1094CC}" destId="{C91F8C4E-BEEB-4E64-B031-0E3520E6A7D3}" srcOrd="0" destOrd="0" presId="urn:microsoft.com/office/officeart/2005/8/layout/hierarchy4"/>
    <dgm:cxn modelId="{869EA597-BE18-4560-820A-F4F5FDC34E8C}" type="presParOf" srcId="{C78166D4-B3A1-4913-BB2A-DD94BD1094CC}" destId="{7F27FDDC-D471-4EDA-BADE-C0781B57D8FD}" srcOrd="1" destOrd="0" presId="urn:microsoft.com/office/officeart/2005/8/layout/hierarchy4"/>
    <dgm:cxn modelId="{0E27DD9C-8AB3-4BAD-A2DB-444D0B350D23}" type="presParOf" srcId="{6024297A-C99D-410D-B527-C66B01A086C3}" destId="{E96F49C0-9173-4585-BF6B-5931EC437BAB}" srcOrd="3" destOrd="0" presId="urn:microsoft.com/office/officeart/2005/8/layout/hierarchy4"/>
    <dgm:cxn modelId="{58035A3E-49FA-40F3-AFB8-F42BCE583219}" type="presParOf" srcId="{6024297A-C99D-410D-B527-C66B01A086C3}" destId="{694B098F-5A55-481D-B7FA-4F300C44BB13}" srcOrd="4" destOrd="0" presId="urn:microsoft.com/office/officeart/2005/8/layout/hierarchy4"/>
    <dgm:cxn modelId="{849BED00-DCAB-4C47-9DEF-CDB0FBEF7290}" type="presParOf" srcId="{694B098F-5A55-481D-B7FA-4F300C44BB13}" destId="{A4EB6790-1150-4530-B432-F9AE4E199815}" srcOrd="0" destOrd="0" presId="urn:microsoft.com/office/officeart/2005/8/layout/hierarchy4"/>
    <dgm:cxn modelId="{ADEA3941-AB47-446F-8341-03ED145F8F0B}" type="presParOf" srcId="{694B098F-5A55-481D-B7FA-4F300C44BB13}" destId="{B43C7727-BCDE-4E98-A3BD-1F9983C7CF1A}" srcOrd="1" destOrd="0" presId="urn:microsoft.com/office/officeart/2005/8/layout/hierarchy4"/>
    <dgm:cxn modelId="{26A84523-18D4-41BB-87CF-8FEF86319E0F}" type="presParOf" srcId="{6024297A-C99D-410D-B527-C66B01A086C3}" destId="{861AC877-0856-463D-A31E-B3C49C4954D4}" srcOrd="5" destOrd="0" presId="urn:microsoft.com/office/officeart/2005/8/layout/hierarchy4"/>
    <dgm:cxn modelId="{AF85077A-FC1A-434A-9E2A-B8B279976A1B}" type="presParOf" srcId="{6024297A-C99D-410D-B527-C66B01A086C3}" destId="{70E0800B-2297-4347-A646-321500F592EA}" srcOrd="6" destOrd="0" presId="urn:microsoft.com/office/officeart/2005/8/layout/hierarchy4"/>
    <dgm:cxn modelId="{C8CDE6DE-8160-44E3-929C-54702331580E}" type="presParOf" srcId="{70E0800B-2297-4347-A646-321500F592EA}" destId="{29A9CA68-0B5B-4E16-A44E-88C6386D7F72}" srcOrd="0" destOrd="0" presId="urn:microsoft.com/office/officeart/2005/8/layout/hierarchy4"/>
    <dgm:cxn modelId="{635C4824-2347-44E4-BC57-0A4D72857A60}" type="presParOf" srcId="{70E0800B-2297-4347-A646-321500F592EA}" destId="{F68BA539-A50F-4EFF-ABF1-2E70EA977819}" srcOrd="1" destOrd="0" presId="urn:microsoft.com/office/officeart/2005/8/layout/hierarchy4"/>
    <dgm:cxn modelId="{FAB62036-3567-43D1-92DE-90AA516838D9}" type="presParOf" srcId="{6024297A-C99D-410D-B527-C66B01A086C3}" destId="{974981E5-1B1B-419C-9B1B-96FCA28ACAF7}" srcOrd="7" destOrd="0" presId="urn:microsoft.com/office/officeart/2005/8/layout/hierarchy4"/>
    <dgm:cxn modelId="{56E6728E-6C60-4BE9-8C8E-DB1841211ACA}" type="presParOf" srcId="{6024297A-C99D-410D-B527-C66B01A086C3}" destId="{5C7601A9-0AFB-46DD-8A99-E6D5E2AEB909}" srcOrd="8" destOrd="0" presId="urn:microsoft.com/office/officeart/2005/8/layout/hierarchy4"/>
    <dgm:cxn modelId="{4CCCB423-3A17-43EA-8C9A-2DCD246C8912}" type="presParOf" srcId="{5C7601A9-0AFB-46DD-8A99-E6D5E2AEB909}" destId="{30248540-9D9C-471F-91E5-2BA662ADC0F4}" srcOrd="0" destOrd="0" presId="urn:microsoft.com/office/officeart/2005/8/layout/hierarchy4"/>
    <dgm:cxn modelId="{EDB2C2A7-3C84-4B33-8F00-09266B5DB203}" type="presParOf" srcId="{5C7601A9-0AFB-46DD-8A99-E6D5E2AEB909}" destId="{2604480B-1834-4DEC-9E22-5995D67990F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Ticket</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47A63953-A5B8-4133-ABF3-E2D2C7D025AB}">
      <dgm:prSet phldrT="[Texte]" custT="1"/>
      <dgm:spPr/>
      <dgm:t>
        <a:bodyPr/>
        <a:lstStyle/>
        <a:p>
          <a:r>
            <a:rPr lang="fr-FR" sz="2000" b="1" dirty="0"/>
            <a:t>Lignes</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A262C583-8E29-4CA5-93BF-2DA89A67040D}">
      <dgm:prSet phldrT="[Texte]" custT="1"/>
      <dgm:spPr/>
      <dgm:t>
        <a:bodyPr/>
        <a:lstStyle/>
        <a:p>
          <a:r>
            <a:rPr lang="fr-FR" sz="2000" b="1" dirty="0" err="1"/>
            <a:t>prixUnitaire</a:t>
          </a:r>
          <a:endParaRPr lang="fr-FR" sz="2000" b="1" dirty="0"/>
        </a:p>
      </dgm:t>
    </dgm:pt>
    <dgm:pt modelId="{3A3E2503-ABEC-42CF-8B33-181AC884EEB7}" type="parTrans" cxnId="{F7EA53EA-42DD-4DDB-85B6-300706D35DF2}">
      <dgm:prSet/>
      <dgm:spPr/>
      <dgm:t>
        <a:bodyPr/>
        <a:lstStyle/>
        <a:p>
          <a:endParaRPr lang="fr-FR"/>
        </a:p>
      </dgm:t>
    </dgm:pt>
    <dgm:pt modelId="{478A5D49-4CFE-4F2C-BF78-4E6CBA90AF30}" type="sibTrans" cxnId="{F7EA53EA-42DD-4DDB-85B6-300706D35DF2}">
      <dgm:prSet/>
      <dgm:spPr/>
      <dgm:t>
        <a:bodyPr/>
        <a:lstStyle/>
        <a:p>
          <a:endParaRPr lang="fr-FR"/>
        </a:p>
      </dgm:t>
    </dgm:pt>
    <dgm:pt modelId="{82BA4B5E-D8F9-4B1B-AB9D-4F41DF227EC5}">
      <dgm:prSet phldrT="[Texte]" custT="1"/>
      <dgm:spPr/>
      <dgm:t>
        <a:bodyPr/>
        <a:lstStyle/>
        <a:p>
          <a:r>
            <a:rPr lang="fr-FR" sz="2000" b="1" dirty="0"/>
            <a:t>Quantité</a:t>
          </a:r>
        </a:p>
      </dgm:t>
    </dgm:pt>
    <dgm:pt modelId="{2B774DE7-748E-4022-BE8C-5FC3B1A325CC}" type="parTrans" cxnId="{3ADBBD20-46CA-4EA7-A188-A21A41B77919}">
      <dgm:prSet/>
      <dgm:spPr/>
      <dgm:t>
        <a:bodyPr/>
        <a:lstStyle/>
        <a:p>
          <a:endParaRPr lang="fr-FR"/>
        </a:p>
      </dgm:t>
    </dgm:pt>
    <dgm:pt modelId="{F7877B61-4C6C-40B0-A3A9-D962130CDAE8}" type="sibTrans" cxnId="{3ADBBD20-46CA-4EA7-A188-A21A41B77919}">
      <dgm:prSet/>
      <dgm:spPr/>
      <dgm:t>
        <a:bodyPr/>
        <a:lstStyle/>
        <a:p>
          <a:endParaRPr lang="fr-FR"/>
        </a:p>
      </dgm:t>
    </dgm:pt>
    <dgm:pt modelId="{391B39CC-77C4-4384-BFAE-BBCEA8E840CB}">
      <dgm:prSet phldrT="[Texte]" custT="1"/>
      <dgm:spPr/>
      <dgm:t>
        <a:bodyPr/>
        <a:lstStyle/>
        <a:p>
          <a:r>
            <a:rPr lang="fr-FR" sz="2000" b="1" dirty="0"/>
            <a:t>Article</a:t>
          </a:r>
        </a:p>
      </dgm:t>
    </dgm:pt>
    <dgm:pt modelId="{5452D037-C793-445F-B825-7F9B596AC313}" type="parTrans" cxnId="{1076FBD2-70D9-4530-AABB-AE49EA09361B}">
      <dgm:prSet/>
      <dgm:spPr/>
      <dgm:t>
        <a:bodyPr/>
        <a:lstStyle/>
        <a:p>
          <a:endParaRPr lang="fr-FR"/>
        </a:p>
      </dgm:t>
    </dgm:pt>
    <dgm:pt modelId="{49C7801E-E1D3-4249-80CB-A92306152BDA}" type="sibTrans" cxnId="{1076FBD2-70D9-4530-AABB-AE49EA09361B}">
      <dgm:prSet/>
      <dgm:spPr/>
      <dgm:t>
        <a:bodyPr/>
        <a:lstStyle/>
        <a:p>
          <a:endParaRPr lang="fr-FR"/>
        </a:p>
      </dgm:t>
    </dgm:pt>
    <dgm:pt modelId="{F6E416DB-CA20-40C3-B2FB-692DFF494708}">
      <dgm:prSet phldrT="[Texte]" custT="1"/>
      <dgm:spPr/>
      <dgm:t>
        <a:bodyPr/>
        <a:lstStyle/>
        <a:p>
          <a:r>
            <a:rPr lang="fr-FR" sz="2000" b="1" dirty="0"/>
            <a:t>Total</a:t>
          </a:r>
        </a:p>
      </dgm:t>
    </dgm:pt>
    <dgm:pt modelId="{6BA5A8DA-F4F3-475B-8C8F-ED4E713F4BF2}" type="parTrans" cxnId="{45C3F089-928D-40FA-A2D9-15C948AA7443}">
      <dgm:prSet/>
      <dgm:spPr/>
      <dgm:t>
        <a:bodyPr/>
        <a:lstStyle/>
        <a:p>
          <a:endParaRPr lang="fr-FR"/>
        </a:p>
      </dgm:t>
    </dgm:pt>
    <dgm:pt modelId="{47D1B3B9-2FEC-4B33-8D16-35B1BC745DD7}" type="sibTrans" cxnId="{45C3F089-928D-40FA-A2D9-15C948AA7443}">
      <dgm:prSet/>
      <dgm:spPr/>
      <dgm:t>
        <a:bodyPr/>
        <a:lstStyle/>
        <a:p>
          <a:endParaRPr lang="fr-FR"/>
        </a:p>
      </dgm:t>
    </dgm:pt>
    <dgm:pt modelId="{447432FA-FBDC-4191-A5BB-A3A6D0583031}">
      <dgm:prSet phldrT="[Texte]" custT="1"/>
      <dgm:spPr/>
      <dgm:t>
        <a:bodyPr/>
        <a:lstStyle/>
        <a:p>
          <a:r>
            <a:rPr lang="fr-FR" sz="2000" b="1" dirty="0" err="1"/>
            <a:t>NbArticles</a:t>
          </a:r>
          <a:endParaRPr lang="fr-FR" sz="2000" b="1" dirty="0"/>
        </a:p>
      </dgm:t>
    </dgm:pt>
    <dgm:pt modelId="{B3DC8114-B688-4A13-B367-01D70353B0E5}" type="parTrans" cxnId="{8110A6E8-F272-41AC-A44D-30264C695316}">
      <dgm:prSet/>
      <dgm:spPr/>
      <dgm:t>
        <a:bodyPr/>
        <a:lstStyle/>
        <a:p>
          <a:endParaRPr lang="fr-FR"/>
        </a:p>
      </dgm:t>
    </dgm:pt>
    <dgm:pt modelId="{F9B69625-5EF4-45D6-96A9-27F8FC12477E}" type="sibTrans" cxnId="{8110A6E8-F272-41AC-A44D-30264C695316}">
      <dgm:prSet/>
      <dgm:spPr/>
      <dgm:t>
        <a:bodyPr/>
        <a:lstStyle/>
        <a:p>
          <a:endParaRPr lang="fr-FR"/>
        </a:p>
      </dgm:t>
    </dgm:pt>
    <dgm:pt modelId="{BBF490FF-7E4D-4C29-A37A-6E12BCC94C5B}">
      <dgm:prSet phldrT="[Texte]" custT="1"/>
      <dgm:spPr/>
      <dgm:t>
        <a:bodyPr/>
        <a:lstStyle/>
        <a:p>
          <a:r>
            <a:rPr lang="fr-FR" sz="2000" b="1" dirty="0"/>
            <a:t>Montant</a:t>
          </a:r>
        </a:p>
      </dgm:t>
    </dgm:pt>
    <dgm:pt modelId="{1847886D-FB39-4FAB-9C23-66E7261E21B7}" type="parTrans" cxnId="{28092ECC-FFE3-49EA-9F32-4C682E441C8C}">
      <dgm:prSet/>
      <dgm:spPr/>
      <dgm:t>
        <a:bodyPr/>
        <a:lstStyle/>
        <a:p>
          <a:endParaRPr lang="fr-FR"/>
        </a:p>
      </dgm:t>
    </dgm:pt>
    <dgm:pt modelId="{3BDB7D52-A417-4E2D-BCDE-7C74C7F4989C}" type="sibTrans" cxnId="{28092ECC-FFE3-49EA-9F32-4C682E441C8C}">
      <dgm:prSet/>
      <dgm:spPr/>
      <dgm:t>
        <a:bodyPr/>
        <a:lstStyle/>
        <a:p>
          <a:endParaRPr lang="fr-FR"/>
        </a:p>
      </dgm:t>
    </dgm:pt>
    <dgm:pt modelId="{70729C44-4660-42B0-8CA3-F3EAE604C799}">
      <dgm:prSet phldrT="[Texte]" custT="1"/>
      <dgm:spPr/>
      <dgm:t>
        <a:bodyPr/>
        <a:lstStyle/>
        <a:p>
          <a:r>
            <a:rPr lang="fr-FR" sz="2000" b="1" dirty="0" err="1"/>
            <a:t>EtatTicket</a:t>
          </a:r>
          <a:endParaRPr lang="fr-FR" sz="2000" b="1" dirty="0"/>
        </a:p>
      </dgm:t>
    </dgm:pt>
    <dgm:pt modelId="{9FC695EA-3753-4DB8-9FF2-F4ED7D3A276B}" type="parTrans" cxnId="{FC3CD0CC-B699-4DFA-86D1-9F344A771572}">
      <dgm:prSet/>
      <dgm:spPr/>
      <dgm:t>
        <a:bodyPr/>
        <a:lstStyle/>
        <a:p>
          <a:endParaRPr lang="fr-FR"/>
        </a:p>
      </dgm:t>
    </dgm:pt>
    <dgm:pt modelId="{CFF6A67D-719C-4536-A168-52D266E7072B}" type="sibTrans" cxnId="{FC3CD0CC-B699-4DFA-86D1-9F344A77157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3" custScaleY="40389">
        <dgm:presLayoutVars>
          <dgm:chPref val="3"/>
        </dgm:presLayoutVars>
      </dgm:prSet>
      <dgm:spPr/>
    </dgm:pt>
    <dgm:pt modelId="{A6B85F5C-467B-4C7B-8E76-BA16358E660C}" type="pres">
      <dgm:prSet presAssocID="{47A63953-A5B8-4133-ABF3-E2D2C7D025AB}" presName="parTransTwo" presStyleCnt="0"/>
      <dgm:spPr/>
    </dgm:pt>
    <dgm:pt modelId="{7765D3D0-F6CB-4C57-B1BF-A99238F110BF}" type="pres">
      <dgm:prSet presAssocID="{47A63953-A5B8-4133-ABF3-E2D2C7D025AB}" presName="horzTwo" presStyleCnt="0"/>
      <dgm:spPr/>
    </dgm:pt>
    <dgm:pt modelId="{3C5DBB7F-7B52-416E-BA9C-FBA1EF351FCE}" type="pres">
      <dgm:prSet presAssocID="{391B39CC-77C4-4384-BFAE-BBCEA8E840CB}" presName="vertThree" presStyleCnt="0"/>
      <dgm:spPr/>
    </dgm:pt>
    <dgm:pt modelId="{06234CC3-A605-4E22-8F9F-B0B8A79FEDA3}" type="pres">
      <dgm:prSet presAssocID="{391B39CC-77C4-4384-BFAE-BBCEA8E840CB}" presName="txThree" presStyleLbl="node3" presStyleIdx="0" presStyleCnt="3" custScaleY="31540">
        <dgm:presLayoutVars>
          <dgm:chPref val="3"/>
        </dgm:presLayoutVars>
      </dgm:prSet>
      <dgm:spPr/>
    </dgm:pt>
    <dgm:pt modelId="{E3DD8DE8-EA24-471D-BE4C-D5E78851056A}" type="pres">
      <dgm:prSet presAssocID="{391B39CC-77C4-4384-BFAE-BBCEA8E840CB}" presName="parTransThree" presStyleCnt="0"/>
      <dgm:spPr/>
    </dgm:pt>
    <dgm:pt modelId="{60690046-A5CC-48FA-9E4F-92178576E539}" type="pres">
      <dgm:prSet presAssocID="{391B39CC-77C4-4384-BFAE-BBCEA8E840CB}" presName="horzThree" presStyleCnt="0"/>
      <dgm:spPr/>
    </dgm:pt>
    <dgm:pt modelId="{864FB0E2-4EB3-4EE0-8D6A-13825C487D2E}" type="pres">
      <dgm:prSet presAssocID="{A262C583-8E29-4CA5-93BF-2DA89A67040D}" presName="vertFour" presStyleCnt="0">
        <dgm:presLayoutVars>
          <dgm:chPref val="3"/>
        </dgm:presLayoutVars>
      </dgm:prSet>
      <dgm:spPr/>
    </dgm:pt>
    <dgm:pt modelId="{8FDA8F88-0E7F-4E7B-AEFC-3EB30E3907E3}" type="pres">
      <dgm:prSet presAssocID="{A262C583-8E29-4CA5-93BF-2DA89A67040D}" presName="txFour" presStyleLbl="node4" presStyleIdx="0" presStyleCnt="2" custScaleY="59402">
        <dgm:presLayoutVars>
          <dgm:chPref val="3"/>
        </dgm:presLayoutVars>
      </dgm:prSet>
      <dgm:spPr/>
    </dgm:pt>
    <dgm:pt modelId="{C57B8B15-BD8A-4CA0-A3C7-E2EB20EE060A}" type="pres">
      <dgm:prSet presAssocID="{A262C583-8E29-4CA5-93BF-2DA89A67040D}" presName="horzFour" presStyleCnt="0"/>
      <dgm:spPr/>
    </dgm:pt>
    <dgm:pt modelId="{752D63C3-8616-4250-8816-A899525FC9E1}" type="pres">
      <dgm:prSet presAssocID="{478A5D49-4CFE-4F2C-BF78-4E6CBA90AF30}" presName="sibSpaceFour" presStyleCnt="0"/>
      <dgm:spPr/>
    </dgm:pt>
    <dgm:pt modelId="{999C0AF2-0C62-453F-8B31-6B3473FB6781}" type="pres">
      <dgm:prSet presAssocID="{82BA4B5E-D8F9-4B1B-AB9D-4F41DF227EC5}" presName="vertFour" presStyleCnt="0">
        <dgm:presLayoutVars>
          <dgm:chPref val="3"/>
        </dgm:presLayoutVars>
      </dgm:prSet>
      <dgm:spPr/>
    </dgm:pt>
    <dgm:pt modelId="{51144182-4297-4CC6-A38B-A7080A3AF5A1}" type="pres">
      <dgm:prSet presAssocID="{82BA4B5E-D8F9-4B1B-AB9D-4F41DF227EC5}" presName="txFour" presStyleLbl="node4" presStyleIdx="1" presStyleCnt="2" custScaleY="59402">
        <dgm:presLayoutVars>
          <dgm:chPref val="3"/>
        </dgm:presLayoutVars>
      </dgm:prSet>
      <dgm:spPr/>
    </dgm:pt>
    <dgm:pt modelId="{843F1A0C-A7CB-48E3-B4EF-9A6354DF2531}" type="pres">
      <dgm:prSet presAssocID="{82BA4B5E-D8F9-4B1B-AB9D-4F41DF227EC5}" presName="horzFour" presStyleCnt="0"/>
      <dgm:spPr/>
    </dgm:pt>
    <dgm:pt modelId="{174395F7-CB12-437F-950A-EC34A4E93943}" type="pres">
      <dgm:prSet presAssocID="{7386E894-E91A-46C8-8287-0A56265F0D95}" presName="sibSpaceTwo" presStyleCnt="0"/>
      <dgm:spPr/>
    </dgm:pt>
    <dgm:pt modelId="{5DBB74CC-083A-4F83-839B-70CF0D3A7397}" type="pres">
      <dgm:prSet presAssocID="{F6E416DB-CA20-40C3-B2FB-692DFF494708}" presName="vertTwo" presStyleCnt="0"/>
      <dgm:spPr/>
    </dgm:pt>
    <dgm:pt modelId="{06977052-10D8-43F5-B387-FB1C045F4290}" type="pres">
      <dgm:prSet presAssocID="{F6E416DB-CA20-40C3-B2FB-692DFF494708}" presName="txTwo" presStyleLbl="node2" presStyleIdx="1" presStyleCnt="3" custScaleY="40389">
        <dgm:presLayoutVars>
          <dgm:chPref val="3"/>
        </dgm:presLayoutVars>
      </dgm:prSet>
      <dgm:spPr/>
    </dgm:pt>
    <dgm:pt modelId="{9BCA6100-BD3F-42F0-88BC-336FDB0635EF}" type="pres">
      <dgm:prSet presAssocID="{F6E416DB-CA20-40C3-B2FB-692DFF494708}" presName="parTransTwo" presStyleCnt="0"/>
      <dgm:spPr/>
    </dgm:pt>
    <dgm:pt modelId="{B2436EA4-31CD-4F55-BED9-D9F38B2C408C}" type="pres">
      <dgm:prSet presAssocID="{F6E416DB-CA20-40C3-B2FB-692DFF494708}" presName="horzTwo" presStyleCnt="0"/>
      <dgm:spPr/>
    </dgm:pt>
    <dgm:pt modelId="{6B62577B-48EC-4701-8DFD-947A7929E3F2}" type="pres">
      <dgm:prSet presAssocID="{447432FA-FBDC-4191-A5BB-A3A6D0583031}" presName="vertThree" presStyleCnt="0"/>
      <dgm:spPr/>
    </dgm:pt>
    <dgm:pt modelId="{DC0D6395-4EC4-47A5-839C-66DF7F66AF00}" type="pres">
      <dgm:prSet presAssocID="{447432FA-FBDC-4191-A5BB-A3A6D0583031}" presName="txThree" presStyleLbl="node3" presStyleIdx="1" presStyleCnt="3">
        <dgm:presLayoutVars>
          <dgm:chPref val="3"/>
        </dgm:presLayoutVars>
      </dgm:prSet>
      <dgm:spPr/>
    </dgm:pt>
    <dgm:pt modelId="{6424CF9B-AF9B-42DE-9F2E-DC74FF5B93C7}" type="pres">
      <dgm:prSet presAssocID="{447432FA-FBDC-4191-A5BB-A3A6D0583031}" presName="horzThree" presStyleCnt="0"/>
      <dgm:spPr/>
    </dgm:pt>
    <dgm:pt modelId="{950942F7-9348-4021-9E44-59C62166671B}" type="pres">
      <dgm:prSet presAssocID="{F9B69625-5EF4-45D6-96A9-27F8FC12477E}" presName="sibSpaceThree" presStyleCnt="0"/>
      <dgm:spPr/>
    </dgm:pt>
    <dgm:pt modelId="{4279FD7A-8582-4B87-92BA-9670FA9BCA78}" type="pres">
      <dgm:prSet presAssocID="{BBF490FF-7E4D-4C29-A37A-6E12BCC94C5B}" presName="vertThree" presStyleCnt="0"/>
      <dgm:spPr/>
    </dgm:pt>
    <dgm:pt modelId="{34325E31-3108-40B9-BE4F-EEB2BD093B8B}" type="pres">
      <dgm:prSet presAssocID="{BBF490FF-7E4D-4C29-A37A-6E12BCC94C5B}" presName="txThree" presStyleLbl="node3" presStyleIdx="2" presStyleCnt="3">
        <dgm:presLayoutVars>
          <dgm:chPref val="3"/>
        </dgm:presLayoutVars>
      </dgm:prSet>
      <dgm:spPr/>
    </dgm:pt>
    <dgm:pt modelId="{5A8530ED-AF55-4F67-9F03-C76DAF73FBF6}" type="pres">
      <dgm:prSet presAssocID="{BBF490FF-7E4D-4C29-A37A-6E12BCC94C5B}" presName="horzThree" presStyleCnt="0"/>
      <dgm:spPr/>
    </dgm:pt>
    <dgm:pt modelId="{BF7AAF70-04D6-4EFA-AA33-3ADCB5B921E8}" type="pres">
      <dgm:prSet presAssocID="{47D1B3B9-2FEC-4B33-8D16-35B1BC745DD7}" presName="sibSpaceTwo" presStyleCnt="0"/>
      <dgm:spPr/>
    </dgm:pt>
    <dgm:pt modelId="{2146B306-2CD8-4413-8B8B-F1CA40297C97}" type="pres">
      <dgm:prSet presAssocID="{70729C44-4660-42B0-8CA3-F3EAE604C799}" presName="vertTwo" presStyleCnt="0"/>
      <dgm:spPr/>
    </dgm:pt>
    <dgm:pt modelId="{D06AF140-7B47-43BD-B0CA-E40A2814E9EC}" type="pres">
      <dgm:prSet presAssocID="{70729C44-4660-42B0-8CA3-F3EAE604C799}" presName="txTwo" presStyleLbl="node2" presStyleIdx="2" presStyleCnt="3" custScaleY="148345">
        <dgm:presLayoutVars>
          <dgm:chPref val="3"/>
        </dgm:presLayoutVars>
      </dgm:prSet>
      <dgm:spPr/>
    </dgm:pt>
    <dgm:pt modelId="{7C3217FF-5FAE-4DC9-BFC5-D6FBB07F1ADE}" type="pres">
      <dgm:prSet presAssocID="{70729C44-4660-42B0-8CA3-F3EAE604C799}" presName="horzTwo"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3ADBBD20-46CA-4EA7-A188-A21A41B77919}" srcId="{391B39CC-77C4-4384-BFAE-BBCEA8E840CB}" destId="{82BA4B5E-D8F9-4B1B-AB9D-4F41DF227EC5}" srcOrd="1" destOrd="0" parTransId="{2B774DE7-748E-4022-BE8C-5FC3B1A325CC}" sibTransId="{F7877B61-4C6C-40B0-A3A9-D962130CDAE8}"/>
    <dgm:cxn modelId="{0E382B2C-98ED-4FB9-AEBA-8AC2274F5E86}" srcId="{4571078D-A550-42F5-9AF1-122D3C43F973}" destId="{47A63953-A5B8-4133-ABF3-E2D2C7D025AB}" srcOrd="0" destOrd="0" parTransId="{80011CDB-8CC8-4F9D-910E-15DD52461DDD}" sibTransId="{7386E894-E91A-46C8-8287-0A56265F0D95}"/>
    <dgm:cxn modelId="{BD7FB747-D293-4DDE-82B7-58410632D598}" type="presOf" srcId="{A262C583-8E29-4CA5-93BF-2DA89A67040D}" destId="{8FDA8F88-0E7F-4E7B-AEFC-3EB30E3907E3}" srcOrd="0" destOrd="0" presId="urn:microsoft.com/office/officeart/2005/8/layout/hierarchy4"/>
    <dgm:cxn modelId="{BC934D6A-C14C-49DA-84BE-D359875241E3}" type="presOf" srcId="{47A63953-A5B8-4133-ABF3-E2D2C7D025AB}" destId="{90EFE3F6-CFAE-4B16-95EA-3F1481556AD8}" srcOrd="0" destOrd="0" presId="urn:microsoft.com/office/officeart/2005/8/layout/hierarchy4"/>
    <dgm:cxn modelId="{40DB684E-5366-44DC-9638-75256C831F9B}" type="presOf" srcId="{70729C44-4660-42B0-8CA3-F3EAE604C799}" destId="{D06AF140-7B47-43BD-B0CA-E40A2814E9EC}" srcOrd="0" destOrd="0" presId="urn:microsoft.com/office/officeart/2005/8/layout/hierarchy4"/>
    <dgm:cxn modelId="{563BF376-3A15-417D-9C2D-922A1A0C2920}" type="presOf" srcId="{F6E416DB-CA20-40C3-B2FB-692DFF494708}" destId="{06977052-10D8-43F5-B387-FB1C045F4290}" srcOrd="0" destOrd="0" presId="urn:microsoft.com/office/officeart/2005/8/layout/hierarchy4"/>
    <dgm:cxn modelId="{18C8DE7B-66E1-4049-BB36-A861A0113D0D}" type="presOf" srcId="{82BA4B5E-D8F9-4B1B-AB9D-4F41DF227EC5}" destId="{51144182-4297-4CC6-A38B-A7080A3AF5A1}" srcOrd="0" destOrd="0" presId="urn:microsoft.com/office/officeart/2005/8/layout/hierarchy4"/>
    <dgm:cxn modelId="{45C3F089-928D-40FA-A2D9-15C948AA7443}" srcId="{4571078D-A550-42F5-9AF1-122D3C43F973}" destId="{F6E416DB-CA20-40C3-B2FB-692DFF494708}" srcOrd="1" destOrd="0" parTransId="{6BA5A8DA-F4F3-475B-8C8F-ED4E713F4BF2}" sibTransId="{47D1B3B9-2FEC-4B33-8D16-35B1BC745DD7}"/>
    <dgm:cxn modelId="{EFF245AA-2B32-4E44-8E41-93A4C8EF466C}" type="presOf" srcId="{10E7639E-D6F8-46E8-8877-62F4D30EE236}" destId="{262895C4-3E1E-4F43-8B52-0721EA820D75}" srcOrd="0" destOrd="0" presId="urn:microsoft.com/office/officeart/2005/8/layout/hierarchy4"/>
    <dgm:cxn modelId="{C59F50C8-A053-4225-A919-71A480460E5B}" type="presOf" srcId="{447432FA-FBDC-4191-A5BB-A3A6D0583031}" destId="{DC0D6395-4EC4-47A5-839C-66DF7F66AF00}" srcOrd="0" destOrd="0" presId="urn:microsoft.com/office/officeart/2005/8/layout/hierarchy4"/>
    <dgm:cxn modelId="{28092ECC-FFE3-49EA-9F32-4C682E441C8C}" srcId="{F6E416DB-CA20-40C3-B2FB-692DFF494708}" destId="{BBF490FF-7E4D-4C29-A37A-6E12BCC94C5B}" srcOrd="1" destOrd="0" parTransId="{1847886D-FB39-4FAB-9C23-66E7261E21B7}" sibTransId="{3BDB7D52-A417-4E2D-BCDE-7C74C7F4989C}"/>
    <dgm:cxn modelId="{FC3CD0CC-B699-4DFA-86D1-9F344A771572}" srcId="{4571078D-A550-42F5-9AF1-122D3C43F973}" destId="{70729C44-4660-42B0-8CA3-F3EAE604C799}" srcOrd="2" destOrd="0" parTransId="{9FC695EA-3753-4DB8-9FF2-F4ED7D3A276B}" sibTransId="{CFF6A67D-719C-4536-A168-52D266E7072B}"/>
    <dgm:cxn modelId="{3FA61ED2-7FA4-4253-99B6-979E7F57EE0E}" type="presOf" srcId="{BBF490FF-7E4D-4C29-A37A-6E12BCC94C5B}" destId="{34325E31-3108-40B9-BE4F-EEB2BD093B8B}" srcOrd="0" destOrd="0" presId="urn:microsoft.com/office/officeart/2005/8/layout/hierarchy4"/>
    <dgm:cxn modelId="{1076FBD2-70D9-4530-AABB-AE49EA09361B}" srcId="{47A63953-A5B8-4133-ABF3-E2D2C7D025AB}" destId="{391B39CC-77C4-4384-BFAE-BBCEA8E840CB}" srcOrd="0" destOrd="0" parTransId="{5452D037-C793-445F-B825-7F9B596AC313}" sibTransId="{49C7801E-E1D3-4249-80CB-A92306152BDA}"/>
    <dgm:cxn modelId="{7405D2D3-1039-4339-9329-CCD7AD669FFB}" type="presOf" srcId="{4571078D-A550-42F5-9AF1-122D3C43F973}" destId="{9029B6B5-6C8A-4004-91B7-2996DF6C6DF7}" srcOrd="0" destOrd="0" presId="urn:microsoft.com/office/officeart/2005/8/layout/hierarchy4"/>
    <dgm:cxn modelId="{8110A6E8-F272-41AC-A44D-30264C695316}" srcId="{F6E416DB-CA20-40C3-B2FB-692DFF494708}" destId="{447432FA-FBDC-4191-A5BB-A3A6D0583031}" srcOrd="0" destOrd="0" parTransId="{B3DC8114-B688-4A13-B367-01D70353B0E5}" sibTransId="{F9B69625-5EF4-45D6-96A9-27F8FC12477E}"/>
    <dgm:cxn modelId="{F7EA53EA-42DD-4DDB-85B6-300706D35DF2}" srcId="{391B39CC-77C4-4384-BFAE-BBCEA8E840CB}" destId="{A262C583-8E29-4CA5-93BF-2DA89A67040D}" srcOrd="0" destOrd="0" parTransId="{3A3E2503-ABEC-42CF-8B33-181AC884EEB7}" sibTransId="{478A5D49-4CFE-4F2C-BF78-4E6CBA90AF30}"/>
    <dgm:cxn modelId="{976985F1-8A12-4AEE-9FF8-AEB6E397C1AF}" type="presOf" srcId="{391B39CC-77C4-4384-BFAE-BBCEA8E840CB}" destId="{06234CC3-A605-4E22-8F9F-B0B8A79FEDA3}"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870AF4EF-F904-40D4-8529-C07AB1197BC7}" type="presParOf" srcId="{20A85667-4B4B-46BD-BA65-E51A1F3B033B}" destId="{A6B85F5C-467B-4C7B-8E76-BA16358E660C}" srcOrd="1" destOrd="0" presId="urn:microsoft.com/office/officeart/2005/8/layout/hierarchy4"/>
    <dgm:cxn modelId="{B741E4FA-9B73-4C85-9A3D-9DDBF7B77CDA}" type="presParOf" srcId="{20A85667-4B4B-46BD-BA65-E51A1F3B033B}" destId="{7765D3D0-F6CB-4C57-B1BF-A99238F110BF}" srcOrd="2" destOrd="0" presId="urn:microsoft.com/office/officeart/2005/8/layout/hierarchy4"/>
    <dgm:cxn modelId="{D9E6EB3B-771C-4751-A5F7-EC6D2C3B6EE8}" type="presParOf" srcId="{7765D3D0-F6CB-4C57-B1BF-A99238F110BF}" destId="{3C5DBB7F-7B52-416E-BA9C-FBA1EF351FCE}" srcOrd="0" destOrd="0" presId="urn:microsoft.com/office/officeart/2005/8/layout/hierarchy4"/>
    <dgm:cxn modelId="{F5BD3A09-9EAC-4DB1-9158-4F84243E8272}" type="presParOf" srcId="{3C5DBB7F-7B52-416E-BA9C-FBA1EF351FCE}" destId="{06234CC3-A605-4E22-8F9F-B0B8A79FEDA3}" srcOrd="0" destOrd="0" presId="urn:microsoft.com/office/officeart/2005/8/layout/hierarchy4"/>
    <dgm:cxn modelId="{6C9A03DA-24AC-4E86-ACDF-F667EE4D8122}" type="presParOf" srcId="{3C5DBB7F-7B52-416E-BA9C-FBA1EF351FCE}" destId="{E3DD8DE8-EA24-471D-BE4C-D5E78851056A}" srcOrd="1" destOrd="0" presId="urn:microsoft.com/office/officeart/2005/8/layout/hierarchy4"/>
    <dgm:cxn modelId="{923BC7EB-F7D3-430F-BA01-006349EAB875}" type="presParOf" srcId="{3C5DBB7F-7B52-416E-BA9C-FBA1EF351FCE}" destId="{60690046-A5CC-48FA-9E4F-92178576E539}" srcOrd="2" destOrd="0" presId="urn:microsoft.com/office/officeart/2005/8/layout/hierarchy4"/>
    <dgm:cxn modelId="{90CCFAC2-8C8D-4C88-915C-271188846904}" type="presParOf" srcId="{60690046-A5CC-48FA-9E4F-92178576E539}" destId="{864FB0E2-4EB3-4EE0-8D6A-13825C487D2E}" srcOrd="0" destOrd="0" presId="urn:microsoft.com/office/officeart/2005/8/layout/hierarchy4"/>
    <dgm:cxn modelId="{E36E3EC0-9810-46EB-B9CD-398C5697AE83}" type="presParOf" srcId="{864FB0E2-4EB3-4EE0-8D6A-13825C487D2E}" destId="{8FDA8F88-0E7F-4E7B-AEFC-3EB30E3907E3}" srcOrd="0" destOrd="0" presId="urn:microsoft.com/office/officeart/2005/8/layout/hierarchy4"/>
    <dgm:cxn modelId="{6F7CCB94-7B04-47AD-8C16-3B14D25870B3}" type="presParOf" srcId="{864FB0E2-4EB3-4EE0-8D6A-13825C487D2E}" destId="{C57B8B15-BD8A-4CA0-A3C7-E2EB20EE060A}" srcOrd="1" destOrd="0" presId="urn:microsoft.com/office/officeart/2005/8/layout/hierarchy4"/>
    <dgm:cxn modelId="{48BFBA6A-CC1A-4BD7-8ED4-C47049E145B5}" type="presParOf" srcId="{60690046-A5CC-48FA-9E4F-92178576E539}" destId="{752D63C3-8616-4250-8816-A899525FC9E1}" srcOrd="1" destOrd="0" presId="urn:microsoft.com/office/officeart/2005/8/layout/hierarchy4"/>
    <dgm:cxn modelId="{F53AE8C5-CBFE-4FF3-B2C9-3AF5EB47F609}" type="presParOf" srcId="{60690046-A5CC-48FA-9E4F-92178576E539}" destId="{999C0AF2-0C62-453F-8B31-6B3473FB6781}" srcOrd="2" destOrd="0" presId="urn:microsoft.com/office/officeart/2005/8/layout/hierarchy4"/>
    <dgm:cxn modelId="{BB74BC05-928E-405E-BEF5-DA8A1FA23A0E}" type="presParOf" srcId="{999C0AF2-0C62-453F-8B31-6B3473FB6781}" destId="{51144182-4297-4CC6-A38B-A7080A3AF5A1}" srcOrd="0" destOrd="0" presId="urn:microsoft.com/office/officeart/2005/8/layout/hierarchy4"/>
    <dgm:cxn modelId="{5C78A847-A0F5-4A31-B555-526D35EF679F}" type="presParOf" srcId="{999C0AF2-0C62-453F-8B31-6B3473FB6781}" destId="{843F1A0C-A7CB-48E3-B4EF-9A6354DF2531}" srcOrd="1" destOrd="0" presId="urn:microsoft.com/office/officeart/2005/8/layout/hierarchy4"/>
    <dgm:cxn modelId="{7E851834-B023-430D-9A00-AEA16EB1D6CA}" type="presParOf" srcId="{6024297A-C99D-410D-B527-C66B01A086C3}" destId="{174395F7-CB12-437F-950A-EC34A4E93943}" srcOrd="1" destOrd="0" presId="urn:microsoft.com/office/officeart/2005/8/layout/hierarchy4"/>
    <dgm:cxn modelId="{08D27A13-D595-44FA-AA0E-2778749BB4FA}" type="presParOf" srcId="{6024297A-C99D-410D-B527-C66B01A086C3}" destId="{5DBB74CC-083A-4F83-839B-70CF0D3A7397}" srcOrd="2" destOrd="0" presId="urn:microsoft.com/office/officeart/2005/8/layout/hierarchy4"/>
    <dgm:cxn modelId="{0048856C-5F2C-495E-A613-F52A1B75AFD9}" type="presParOf" srcId="{5DBB74CC-083A-4F83-839B-70CF0D3A7397}" destId="{06977052-10D8-43F5-B387-FB1C045F4290}" srcOrd="0" destOrd="0" presId="urn:microsoft.com/office/officeart/2005/8/layout/hierarchy4"/>
    <dgm:cxn modelId="{72135D19-0333-460F-8E80-8DD2578003EC}" type="presParOf" srcId="{5DBB74CC-083A-4F83-839B-70CF0D3A7397}" destId="{9BCA6100-BD3F-42F0-88BC-336FDB0635EF}" srcOrd="1" destOrd="0" presId="urn:microsoft.com/office/officeart/2005/8/layout/hierarchy4"/>
    <dgm:cxn modelId="{5360ABC1-6E04-4C41-8F08-8761AA577CD0}" type="presParOf" srcId="{5DBB74CC-083A-4F83-839B-70CF0D3A7397}" destId="{B2436EA4-31CD-4F55-BED9-D9F38B2C408C}" srcOrd="2" destOrd="0" presId="urn:microsoft.com/office/officeart/2005/8/layout/hierarchy4"/>
    <dgm:cxn modelId="{EEFEE476-548B-4BB6-98D9-4FE08699C1BA}" type="presParOf" srcId="{B2436EA4-31CD-4F55-BED9-D9F38B2C408C}" destId="{6B62577B-48EC-4701-8DFD-947A7929E3F2}" srcOrd="0" destOrd="0" presId="urn:microsoft.com/office/officeart/2005/8/layout/hierarchy4"/>
    <dgm:cxn modelId="{B5D1891D-92E8-44D1-90EE-826D5ED31069}" type="presParOf" srcId="{6B62577B-48EC-4701-8DFD-947A7929E3F2}" destId="{DC0D6395-4EC4-47A5-839C-66DF7F66AF00}" srcOrd="0" destOrd="0" presId="urn:microsoft.com/office/officeart/2005/8/layout/hierarchy4"/>
    <dgm:cxn modelId="{4296AB3C-D1D6-4601-9DE8-AA9F1140532A}" type="presParOf" srcId="{6B62577B-48EC-4701-8DFD-947A7929E3F2}" destId="{6424CF9B-AF9B-42DE-9F2E-DC74FF5B93C7}" srcOrd="1" destOrd="0" presId="urn:microsoft.com/office/officeart/2005/8/layout/hierarchy4"/>
    <dgm:cxn modelId="{B95E45C2-0A43-43AE-824E-6BA259B22282}" type="presParOf" srcId="{B2436EA4-31CD-4F55-BED9-D9F38B2C408C}" destId="{950942F7-9348-4021-9E44-59C62166671B}" srcOrd="1" destOrd="0" presId="urn:microsoft.com/office/officeart/2005/8/layout/hierarchy4"/>
    <dgm:cxn modelId="{33DA6B03-849C-446F-9BF8-38DE61C05250}" type="presParOf" srcId="{B2436EA4-31CD-4F55-BED9-D9F38B2C408C}" destId="{4279FD7A-8582-4B87-92BA-9670FA9BCA78}" srcOrd="2" destOrd="0" presId="urn:microsoft.com/office/officeart/2005/8/layout/hierarchy4"/>
    <dgm:cxn modelId="{8EB444F9-FCF0-4AC3-A5AF-9F1B0D19DD85}" type="presParOf" srcId="{4279FD7A-8582-4B87-92BA-9670FA9BCA78}" destId="{34325E31-3108-40B9-BE4F-EEB2BD093B8B}" srcOrd="0" destOrd="0" presId="urn:microsoft.com/office/officeart/2005/8/layout/hierarchy4"/>
    <dgm:cxn modelId="{E3D262DD-6994-4D32-B8EF-CFBC12F508FC}" type="presParOf" srcId="{4279FD7A-8582-4B87-92BA-9670FA9BCA78}" destId="{5A8530ED-AF55-4F67-9F03-C76DAF73FBF6}" srcOrd="1" destOrd="0" presId="urn:microsoft.com/office/officeart/2005/8/layout/hierarchy4"/>
    <dgm:cxn modelId="{0E621250-078B-4C99-A709-8DC33AB8DEAE}" type="presParOf" srcId="{6024297A-C99D-410D-B527-C66B01A086C3}" destId="{BF7AAF70-04D6-4EFA-AA33-3ADCB5B921E8}" srcOrd="3" destOrd="0" presId="urn:microsoft.com/office/officeart/2005/8/layout/hierarchy4"/>
    <dgm:cxn modelId="{D89D325F-0607-40ED-A8FC-15BFFE6A4D9F}" type="presParOf" srcId="{6024297A-C99D-410D-B527-C66B01A086C3}" destId="{2146B306-2CD8-4413-8B8B-F1CA40297C97}" srcOrd="4" destOrd="0" presId="urn:microsoft.com/office/officeart/2005/8/layout/hierarchy4"/>
    <dgm:cxn modelId="{6207CBB4-72B4-4B68-9368-BC759680B3B6}" type="presParOf" srcId="{2146B306-2CD8-4413-8B8B-F1CA40297C97}" destId="{D06AF140-7B47-43BD-B0CA-E40A2814E9EC}" srcOrd="0" destOrd="0" presId="urn:microsoft.com/office/officeart/2005/8/layout/hierarchy4"/>
    <dgm:cxn modelId="{F874C180-6893-4A14-96CF-B054B02373EC}" type="presParOf" srcId="{2146B306-2CD8-4413-8B8B-F1CA40297C97}" destId="{7C3217FF-5FAE-4DC9-BFC5-D6FBB07F1A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sensor</a:t>
          </a:r>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988" y="2532"/>
          <a:ext cx="7497723" cy="1522326"/>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48575" y="47119"/>
        <a:ext cx="7408549" cy="1433152"/>
      </dsp:txXfrm>
    </dsp:sp>
    <dsp:sp modelId="{64BC7927-9BAB-41CF-B2AE-6DFDFA084B94}">
      <dsp:nvSpPr>
        <dsp:cNvPr id="0" name=""/>
        <dsp:cNvSpPr/>
      </dsp:nvSpPr>
      <dsp:spPr>
        <a:xfrm>
          <a:off x="11306"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currentArticle</a:t>
          </a:r>
          <a:endParaRPr lang="fr-FR" sz="2000" b="1" kern="1200" dirty="0"/>
        </a:p>
      </dsp:txBody>
      <dsp:txXfrm>
        <a:off x="40928" y="1802813"/>
        <a:ext cx="952120" cy="2255273"/>
      </dsp:txXfrm>
    </dsp:sp>
    <dsp:sp modelId="{5E054ABC-0713-4AE9-9CED-9C8D23D33ED6}">
      <dsp:nvSpPr>
        <dsp:cNvPr id="0" name=""/>
        <dsp:cNvSpPr/>
      </dsp:nvSpPr>
      <dsp:spPr>
        <a:xfrm>
          <a:off x="1107625" y="1773191"/>
          <a:ext cx="3097809" cy="157111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currentTicket</a:t>
          </a:r>
          <a:endParaRPr lang="fr-FR" sz="2000" b="1" kern="1200" dirty="0"/>
        </a:p>
      </dsp:txBody>
      <dsp:txXfrm>
        <a:off x="1153641" y="1819207"/>
        <a:ext cx="3005777" cy="1479081"/>
      </dsp:txXfrm>
    </dsp:sp>
    <dsp:sp modelId="{AE2BA105-2BCE-435F-A253-EDCEBE83EA6C}">
      <dsp:nvSpPr>
        <dsp:cNvPr id="0" name=""/>
        <dsp:cNvSpPr/>
      </dsp:nvSpPr>
      <dsp:spPr>
        <a:xfrm>
          <a:off x="1107625" y="3487851"/>
          <a:ext cx="2043967" cy="113668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 + ]</a:t>
          </a:r>
        </a:p>
      </dsp:txBody>
      <dsp:txXfrm>
        <a:off x="1140917" y="3521143"/>
        <a:ext cx="1977383" cy="1070098"/>
      </dsp:txXfrm>
    </dsp:sp>
    <dsp:sp modelId="{147BB4D1-DC4D-4636-B1B7-997DEC8BFD48}">
      <dsp:nvSpPr>
        <dsp:cNvPr id="0" name=""/>
        <dsp:cNvSpPr/>
      </dsp:nvSpPr>
      <dsp:spPr>
        <a:xfrm>
          <a:off x="1107625"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Quantité</a:t>
          </a:r>
        </a:p>
      </dsp:txBody>
      <dsp:txXfrm>
        <a:off x="1137247" y="4742182"/>
        <a:ext cx="952120" cy="1113719"/>
      </dsp:txXfrm>
    </dsp:sp>
    <dsp:sp modelId="{C5D921BE-E6E0-49A3-BFAE-12432BC24405}">
      <dsp:nvSpPr>
        <dsp:cNvPr id="0" name=""/>
        <dsp:cNvSpPr/>
      </dsp:nvSpPr>
      <dsp:spPr>
        <a:xfrm>
          <a:off x="2140229"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Prix unitaire</a:t>
          </a:r>
        </a:p>
      </dsp:txBody>
      <dsp:txXfrm>
        <a:off x="2169851" y="4742182"/>
        <a:ext cx="952120" cy="1113719"/>
      </dsp:txXfrm>
    </dsp:sp>
    <dsp:sp modelId="{DAD22204-DB71-42BC-91F8-4447FBFBC1AF}">
      <dsp:nvSpPr>
        <dsp:cNvPr id="0" name=""/>
        <dsp:cNvSpPr/>
      </dsp:nvSpPr>
      <dsp:spPr>
        <a:xfrm>
          <a:off x="3194071" y="3487865"/>
          <a:ext cx="1011364" cy="236279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3223693" y="3517487"/>
        <a:ext cx="952120" cy="2303551"/>
      </dsp:txXfrm>
    </dsp:sp>
    <dsp:sp modelId="{D972F3AF-EB13-43F7-972E-859AC027A9B1}">
      <dsp:nvSpPr>
        <dsp:cNvPr id="0" name=""/>
        <dsp:cNvSpPr/>
      </dsp:nvSpPr>
      <dsp:spPr>
        <a:xfrm>
          <a:off x="4290390"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Articles</a:t>
          </a:r>
        </a:p>
      </dsp:txBody>
      <dsp:txXfrm>
        <a:off x="4320012" y="1802813"/>
        <a:ext cx="952120" cy="2255273"/>
      </dsp:txXfrm>
    </dsp:sp>
    <dsp:sp modelId="{F204AAB4-4B61-46C4-BC87-29A0023F8C03}">
      <dsp:nvSpPr>
        <dsp:cNvPr id="0" name=""/>
        <dsp:cNvSpPr/>
      </dsp:nvSpPr>
      <dsp:spPr>
        <a:xfrm>
          <a:off x="4290390"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4320012" y="4365664"/>
        <a:ext cx="952120" cy="1437307"/>
      </dsp:txXfrm>
    </dsp:sp>
    <dsp:sp modelId="{034BEB60-B687-436C-906D-4ED7A857391A}">
      <dsp:nvSpPr>
        <dsp:cNvPr id="0" name=""/>
        <dsp:cNvSpPr/>
      </dsp:nvSpPr>
      <dsp:spPr>
        <a:xfrm>
          <a:off x="5386709"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filtredArticles</a:t>
          </a:r>
          <a:endParaRPr lang="fr-FR" sz="2000" b="1" kern="1200" dirty="0"/>
        </a:p>
      </dsp:txBody>
      <dsp:txXfrm>
        <a:off x="5416331" y="1802813"/>
        <a:ext cx="952120" cy="2255273"/>
      </dsp:txXfrm>
    </dsp:sp>
    <dsp:sp modelId="{88D94D19-854B-440E-B21D-C17F6DC4F3D0}">
      <dsp:nvSpPr>
        <dsp:cNvPr id="0" name=""/>
        <dsp:cNvSpPr/>
      </dsp:nvSpPr>
      <dsp:spPr>
        <a:xfrm>
          <a:off x="5386709"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5416331" y="4365664"/>
        <a:ext cx="952120" cy="1437307"/>
      </dsp:txXfrm>
    </dsp:sp>
    <dsp:sp modelId="{65395708-AAF9-4B8E-8BFE-1D24A03EA838}">
      <dsp:nvSpPr>
        <dsp:cNvPr id="0" name=""/>
        <dsp:cNvSpPr/>
      </dsp:nvSpPr>
      <dsp:spPr>
        <a:xfrm>
          <a:off x="6483028"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Tickets</a:t>
          </a:r>
        </a:p>
      </dsp:txBody>
      <dsp:txXfrm>
        <a:off x="6512650" y="1802813"/>
        <a:ext cx="952120" cy="2255273"/>
      </dsp:txXfrm>
    </dsp:sp>
    <dsp:sp modelId="{865535DC-135F-43B9-918D-DF74348ED383}">
      <dsp:nvSpPr>
        <dsp:cNvPr id="0" name=""/>
        <dsp:cNvSpPr/>
      </dsp:nvSpPr>
      <dsp:spPr>
        <a:xfrm>
          <a:off x="6483028"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[Ticket*]</a:t>
          </a:r>
        </a:p>
      </dsp:txBody>
      <dsp:txXfrm>
        <a:off x="6512650" y="4365664"/>
        <a:ext cx="952120" cy="1437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2697" y="1180"/>
          <a:ext cx="7500305" cy="2209260"/>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67404" y="65887"/>
        <a:ext cx="7370891" cy="2079846"/>
      </dsp:txXfrm>
    </dsp:sp>
    <dsp:sp modelId="{64BC7927-9BAB-41CF-B2AE-6DFDFA084B94}">
      <dsp:nvSpPr>
        <dsp:cNvPr id="0" name=""/>
        <dsp:cNvSpPr/>
      </dsp:nvSpPr>
      <dsp:spPr>
        <a:xfrm>
          <a:off x="2697" y="2570831"/>
          <a:ext cx="2367520" cy="160417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Users</a:t>
          </a:r>
          <a:endParaRPr lang="fr-FR" sz="2000" b="1" kern="1200" dirty="0"/>
        </a:p>
      </dsp:txBody>
      <dsp:txXfrm>
        <a:off x="49682" y="2617816"/>
        <a:ext cx="2273550" cy="1510203"/>
      </dsp:txXfrm>
    </dsp:sp>
    <dsp:sp modelId="{F11B3E5B-D3D5-4912-BC6B-7F668028A6A5}">
      <dsp:nvSpPr>
        <dsp:cNvPr id="0" name=""/>
        <dsp:cNvSpPr/>
      </dsp:nvSpPr>
      <dsp:spPr>
        <a:xfrm>
          <a:off x="2697" y="4535395"/>
          <a:ext cx="2367520" cy="153363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[User +]</a:t>
          </a:r>
        </a:p>
      </dsp:txBody>
      <dsp:txXfrm>
        <a:off x="47616" y="4580314"/>
        <a:ext cx="2277682" cy="1443797"/>
      </dsp:txXfrm>
    </dsp:sp>
    <dsp:sp modelId="{6EA61666-3246-4E8D-AC87-88B13BF1CEEE}">
      <dsp:nvSpPr>
        <dsp:cNvPr id="0" name=""/>
        <dsp:cNvSpPr/>
      </dsp:nvSpPr>
      <dsp:spPr>
        <a:xfrm>
          <a:off x="2569089"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Navigation</a:t>
          </a:r>
        </a:p>
      </dsp:txBody>
      <dsp:txXfrm>
        <a:off x="2638431" y="2640173"/>
        <a:ext cx="2228836" cy="3442454"/>
      </dsp:txXfrm>
    </dsp:sp>
    <dsp:sp modelId="{B54F3125-551C-483B-9B10-15793F3FE33C}">
      <dsp:nvSpPr>
        <dsp:cNvPr id="0" name=""/>
        <dsp:cNvSpPr/>
      </dsp:nvSpPr>
      <dsp:spPr>
        <a:xfrm>
          <a:off x="5135482"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CurrentUser</a:t>
          </a:r>
          <a:endParaRPr lang="fr-FR" sz="2000" b="1" kern="1200" dirty="0"/>
        </a:p>
      </dsp:txBody>
      <dsp:txXfrm>
        <a:off x="5204824" y="2640173"/>
        <a:ext cx="2228836" cy="3442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012" y="2713"/>
          <a:ext cx="7499674" cy="1731174"/>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Article</a:t>
          </a:r>
        </a:p>
      </dsp:txBody>
      <dsp:txXfrm>
        <a:off x="53716" y="53417"/>
        <a:ext cx="7398266" cy="1629766"/>
      </dsp:txXfrm>
    </dsp:sp>
    <dsp:sp modelId="{90EFE3F6-CFAE-4B16-95EA-3F1481556AD8}">
      <dsp:nvSpPr>
        <dsp:cNvPr id="0" name=""/>
        <dsp:cNvSpPr/>
      </dsp:nvSpPr>
      <dsp:spPr>
        <a:xfrm>
          <a:off x="3012"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titre</a:t>
          </a:r>
        </a:p>
      </dsp:txBody>
      <dsp:txXfrm>
        <a:off x="44177" y="2057454"/>
        <a:ext cx="1323156" cy="4051817"/>
      </dsp:txXfrm>
    </dsp:sp>
    <dsp:sp modelId="{C91F8C4E-BEEB-4E64-B031-0E3520E6A7D3}">
      <dsp:nvSpPr>
        <dsp:cNvPr id="0" name=""/>
        <dsp:cNvSpPr/>
      </dsp:nvSpPr>
      <dsp:spPr>
        <a:xfrm>
          <a:off x="1526559"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Description</a:t>
          </a:r>
        </a:p>
      </dsp:txBody>
      <dsp:txXfrm>
        <a:off x="1567724" y="2057454"/>
        <a:ext cx="1323156" cy="4051817"/>
      </dsp:txXfrm>
    </dsp:sp>
    <dsp:sp modelId="{A4EB6790-1150-4530-B432-F9AE4E199815}">
      <dsp:nvSpPr>
        <dsp:cNvPr id="0" name=""/>
        <dsp:cNvSpPr/>
      </dsp:nvSpPr>
      <dsp:spPr>
        <a:xfrm>
          <a:off x="3050106"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BasePrix</a:t>
          </a:r>
          <a:endParaRPr lang="fr-FR" sz="2000" b="1" kern="1200" dirty="0"/>
        </a:p>
      </dsp:txBody>
      <dsp:txXfrm>
        <a:off x="3091271" y="2057454"/>
        <a:ext cx="1323156" cy="4051817"/>
      </dsp:txXfrm>
    </dsp:sp>
    <dsp:sp modelId="{29A9CA68-0B5B-4E16-A44E-88C6386D7F72}">
      <dsp:nvSpPr>
        <dsp:cNvPr id="0" name=""/>
        <dsp:cNvSpPr/>
      </dsp:nvSpPr>
      <dsp:spPr>
        <a:xfrm>
          <a:off x="4573654"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ImageSoucre</a:t>
          </a:r>
          <a:endParaRPr lang="fr-FR" sz="2000" b="1" kern="1200" dirty="0"/>
        </a:p>
      </dsp:txBody>
      <dsp:txXfrm>
        <a:off x="4614819" y="2057454"/>
        <a:ext cx="1323156" cy="4051817"/>
      </dsp:txXfrm>
    </dsp:sp>
    <dsp:sp modelId="{30248540-9D9C-471F-91E5-2BA662ADC0F4}">
      <dsp:nvSpPr>
        <dsp:cNvPr id="0" name=""/>
        <dsp:cNvSpPr/>
      </dsp:nvSpPr>
      <dsp:spPr>
        <a:xfrm>
          <a:off x="6097201"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stock</a:t>
          </a:r>
        </a:p>
      </dsp:txBody>
      <dsp:txXfrm>
        <a:off x="6138366" y="2057454"/>
        <a:ext cx="1323156" cy="40518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113" y="2153"/>
          <a:ext cx="7353072" cy="1259433"/>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Ticket</a:t>
          </a:r>
        </a:p>
      </dsp:txBody>
      <dsp:txXfrm>
        <a:off x="37001" y="39041"/>
        <a:ext cx="7279296" cy="1185657"/>
      </dsp:txXfrm>
    </dsp:sp>
    <dsp:sp modelId="{90EFE3F6-CFAE-4B16-95EA-3F1481556AD8}">
      <dsp:nvSpPr>
        <dsp:cNvPr id="0" name=""/>
        <dsp:cNvSpPr/>
      </dsp:nvSpPr>
      <dsp:spPr>
        <a:xfrm>
          <a:off x="7291" y="1470293"/>
          <a:ext cx="2835317"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Lignes</a:t>
          </a:r>
        </a:p>
      </dsp:txBody>
      <dsp:txXfrm>
        <a:off x="42870" y="1505872"/>
        <a:ext cx="2764159" cy="1143582"/>
      </dsp:txXfrm>
    </dsp:sp>
    <dsp:sp modelId="{06234CC3-A605-4E22-8F9F-B0B8A79FEDA3}">
      <dsp:nvSpPr>
        <dsp:cNvPr id="0" name=""/>
        <dsp:cNvSpPr/>
      </dsp:nvSpPr>
      <dsp:spPr>
        <a:xfrm>
          <a:off x="7291" y="2893741"/>
          <a:ext cx="2835317" cy="9485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a:t>
          </a:r>
        </a:p>
      </dsp:txBody>
      <dsp:txXfrm>
        <a:off x="35074" y="2921524"/>
        <a:ext cx="2779751" cy="893031"/>
      </dsp:txXfrm>
    </dsp:sp>
    <dsp:sp modelId="{8FDA8F88-0E7F-4E7B-AEFC-3EB30E3907E3}">
      <dsp:nvSpPr>
        <dsp:cNvPr id="0" name=""/>
        <dsp:cNvSpPr/>
      </dsp:nvSpPr>
      <dsp:spPr>
        <a:xfrm>
          <a:off x="7291"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prixUnitaire</a:t>
          </a:r>
          <a:endParaRPr lang="fr-FR" sz="2000" b="1" kern="1200" dirty="0"/>
        </a:p>
      </dsp:txBody>
      <dsp:txXfrm>
        <a:off x="48381" y="4092137"/>
        <a:ext cx="1320748" cy="1704396"/>
      </dsp:txXfrm>
    </dsp:sp>
    <dsp:sp modelId="{51144182-4297-4CC6-A38B-A7080A3AF5A1}">
      <dsp:nvSpPr>
        <dsp:cNvPr id="0" name=""/>
        <dsp:cNvSpPr/>
      </dsp:nvSpPr>
      <dsp:spPr>
        <a:xfrm>
          <a:off x="1439680"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Quantité</a:t>
          </a:r>
        </a:p>
      </dsp:txBody>
      <dsp:txXfrm>
        <a:off x="1480770" y="4092137"/>
        <a:ext cx="1320748" cy="1704396"/>
      </dsp:txXfrm>
    </dsp:sp>
    <dsp:sp modelId="{06977052-10D8-43F5-B387-FB1C045F4290}">
      <dsp:nvSpPr>
        <dsp:cNvPr id="0" name=""/>
        <dsp:cNvSpPr/>
      </dsp:nvSpPr>
      <dsp:spPr>
        <a:xfrm>
          <a:off x="2960455" y="1470293"/>
          <a:ext cx="2864779"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2996034" y="1505872"/>
        <a:ext cx="2793621" cy="1143582"/>
      </dsp:txXfrm>
    </dsp:sp>
    <dsp:sp modelId="{DC0D6395-4EC4-47A5-839C-66DF7F66AF00}">
      <dsp:nvSpPr>
        <dsp:cNvPr id="0" name=""/>
        <dsp:cNvSpPr/>
      </dsp:nvSpPr>
      <dsp:spPr>
        <a:xfrm>
          <a:off x="2960455"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NbArticles</a:t>
          </a:r>
          <a:endParaRPr lang="fr-FR" sz="2000" b="1" kern="1200" dirty="0"/>
        </a:p>
      </dsp:txBody>
      <dsp:txXfrm>
        <a:off x="3001545" y="2934831"/>
        <a:ext cx="1320748" cy="2925422"/>
      </dsp:txXfrm>
    </dsp:sp>
    <dsp:sp modelId="{34325E31-3108-40B9-BE4F-EEB2BD093B8B}">
      <dsp:nvSpPr>
        <dsp:cNvPr id="0" name=""/>
        <dsp:cNvSpPr/>
      </dsp:nvSpPr>
      <dsp:spPr>
        <a:xfrm>
          <a:off x="4422306"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Montant</a:t>
          </a:r>
        </a:p>
      </dsp:txBody>
      <dsp:txXfrm>
        <a:off x="4463396" y="2934831"/>
        <a:ext cx="1320748" cy="2925422"/>
      </dsp:txXfrm>
    </dsp:sp>
    <dsp:sp modelId="{D06AF140-7B47-43BD-B0CA-E40A2814E9EC}">
      <dsp:nvSpPr>
        <dsp:cNvPr id="0" name=""/>
        <dsp:cNvSpPr/>
      </dsp:nvSpPr>
      <dsp:spPr>
        <a:xfrm>
          <a:off x="5943080" y="1470293"/>
          <a:ext cx="1402928" cy="446162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EtatTicket</a:t>
          </a:r>
          <a:endParaRPr lang="fr-FR" sz="2000" b="1" kern="1200" dirty="0"/>
        </a:p>
      </dsp:txBody>
      <dsp:txXfrm>
        <a:off x="5984170" y="1511383"/>
        <a:ext cx="1320748" cy="437944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009ECD4-AE69-4C02-8E44-4AD7C39935A7}" type="datetimeFigureOut">
              <a:rPr lang="fr-FR" smtClean="0"/>
              <a:t>19/11/2025</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C425611-6C1F-4F57-8B25-683008C60453}" type="slidenum">
              <a:rPr lang="fr-FR" smtClean="0"/>
              <a:t>‹N°›</a:t>
            </a:fld>
            <a:endParaRPr lang="fr-FR" dirty="0"/>
          </a:p>
        </p:txBody>
      </p:sp>
    </p:spTree>
    <p:extLst>
      <p:ext uri="{BB962C8B-B14F-4D97-AF65-F5344CB8AC3E}">
        <p14:creationId xmlns:p14="http://schemas.microsoft.com/office/powerpoint/2010/main" val="667449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github.com/react-native-community/async-storage/releases/tag/v1.9.0"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https://www.npmjs.com/package/@react-native-community/netinfo" TargetMode="External"/><Relationship Id="rId5" Type="http://schemas.openxmlformats.org/officeDocument/2006/relationships/hyperlink" Target="https://github.com/react-native-community/async-storage/releases/tag/v1.10.0" TargetMode="External"/><Relationship Id="rId4" Type="http://schemas.openxmlformats.org/officeDocument/2006/relationships/hyperlink" Target="https://github.com/react-native-community/async-storage/releases/tag/v1.8.1" TargetMode="Externa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rootmydevice.com/usb-drivers/download-wiko-usb-driver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blog.soshace.com/yarn-package-manager-in-2019-should-we-keep-on-comparing-yarn-with-np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fr.reactjs.org/docs/hooks-intro.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fr.reactjs.org/docs/hooks-effect.html"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a:t>
            </a:fld>
            <a:endParaRPr lang="fr-FR" dirty="0"/>
          </a:p>
        </p:txBody>
      </p:sp>
    </p:spTree>
    <p:extLst>
      <p:ext uri="{BB962C8B-B14F-4D97-AF65-F5344CB8AC3E}">
        <p14:creationId xmlns:p14="http://schemas.microsoft.com/office/powerpoint/2010/main" val="342377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a:t>
            </a:fld>
            <a:endParaRPr lang="fr-FR" dirty="0"/>
          </a:p>
        </p:txBody>
      </p:sp>
    </p:spTree>
    <p:extLst>
      <p:ext uri="{BB962C8B-B14F-4D97-AF65-F5344CB8AC3E}">
        <p14:creationId xmlns:p14="http://schemas.microsoft.com/office/powerpoint/2010/main" val="30324882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100</a:t>
            </a:fld>
            <a:endParaRPr lang="fr-FR" dirty="0"/>
          </a:p>
        </p:txBody>
      </p:sp>
    </p:spTree>
    <p:extLst>
      <p:ext uri="{BB962C8B-B14F-4D97-AF65-F5344CB8AC3E}">
        <p14:creationId xmlns:p14="http://schemas.microsoft.com/office/powerpoint/2010/main" val="34924682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101</a:t>
            </a:fld>
            <a:endParaRPr lang="fr-FR" dirty="0"/>
          </a:p>
        </p:txBody>
      </p:sp>
    </p:spTree>
    <p:extLst>
      <p:ext uri="{BB962C8B-B14F-4D97-AF65-F5344CB8AC3E}">
        <p14:creationId xmlns:p14="http://schemas.microsoft.com/office/powerpoint/2010/main" val="14596506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102</a:t>
            </a:fld>
            <a:endParaRPr lang="fr-FR" dirty="0"/>
          </a:p>
        </p:txBody>
      </p:sp>
    </p:spTree>
    <p:extLst>
      <p:ext uri="{BB962C8B-B14F-4D97-AF65-F5344CB8AC3E}">
        <p14:creationId xmlns:p14="http://schemas.microsoft.com/office/powerpoint/2010/main" val="30667751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103</a:t>
            </a:fld>
            <a:endParaRPr lang="fr-FR" dirty="0"/>
          </a:p>
        </p:txBody>
      </p:sp>
    </p:spTree>
    <p:extLst>
      <p:ext uri="{BB962C8B-B14F-4D97-AF65-F5344CB8AC3E}">
        <p14:creationId xmlns:p14="http://schemas.microsoft.com/office/powerpoint/2010/main" val="24413751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104</a:t>
            </a:fld>
            <a:endParaRPr lang="fr-FR" dirty="0"/>
          </a:p>
        </p:txBody>
      </p:sp>
    </p:spTree>
    <p:extLst>
      <p:ext uri="{BB962C8B-B14F-4D97-AF65-F5344CB8AC3E}">
        <p14:creationId xmlns:p14="http://schemas.microsoft.com/office/powerpoint/2010/main" val="34618287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105</a:t>
            </a:fld>
            <a:endParaRPr lang="fr-FR" dirty="0"/>
          </a:p>
        </p:txBody>
      </p:sp>
    </p:spTree>
    <p:extLst>
      <p:ext uri="{BB962C8B-B14F-4D97-AF65-F5344CB8AC3E}">
        <p14:creationId xmlns:p14="http://schemas.microsoft.com/office/powerpoint/2010/main" val="10329743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106</a:t>
            </a:fld>
            <a:endParaRPr lang="fr-FR" dirty="0"/>
          </a:p>
        </p:txBody>
      </p:sp>
    </p:spTree>
    <p:extLst>
      <p:ext uri="{BB962C8B-B14F-4D97-AF65-F5344CB8AC3E}">
        <p14:creationId xmlns:p14="http://schemas.microsoft.com/office/powerpoint/2010/main" val="37524786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107</a:t>
            </a:fld>
            <a:endParaRPr lang="fr-FR" dirty="0"/>
          </a:p>
        </p:txBody>
      </p:sp>
    </p:spTree>
    <p:extLst>
      <p:ext uri="{BB962C8B-B14F-4D97-AF65-F5344CB8AC3E}">
        <p14:creationId xmlns:p14="http://schemas.microsoft.com/office/powerpoint/2010/main" val="6321082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108</a:t>
            </a:fld>
            <a:endParaRPr lang="fr-FR" dirty="0"/>
          </a:p>
        </p:txBody>
      </p:sp>
    </p:spTree>
    <p:extLst>
      <p:ext uri="{BB962C8B-B14F-4D97-AF65-F5344CB8AC3E}">
        <p14:creationId xmlns:p14="http://schemas.microsoft.com/office/powerpoint/2010/main" val="24405199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109</a:t>
            </a:fld>
            <a:endParaRPr lang="fr-FR" dirty="0"/>
          </a:p>
        </p:txBody>
      </p:sp>
    </p:spTree>
    <p:extLst>
      <p:ext uri="{BB962C8B-B14F-4D97-AF65-F5344CB8AC3E}">
        <p14:creationId xmlns:p14="http://schemas.microsoft.com/office/powerpoint/2010/main" val="53200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a:t>
            </a:fld>
            <a:endParaRPr lang="fr-FR" dirty="0"/>
          </a:p>
        </p:txBody>
      </p:sp>
    </p:spTree>
    <p:extLst>
      <p:ext uri="{BB962C8B-B14F-4D97-AF65-F5344CB8AC3E}">
        <p14:creationId xmlns:p14="http://schemas.microsoft.com/office/powerpoint/2010/main" val="1042632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110</a:t>
            </a:fld>
            <a:endParaRPr lang="fr-FR" dirty="0"/>
          </a:p>
        </p:txBody>
      </p:sp>
    </p:spTree>
    <p:extLst>
      <p:ext uri="{BB962C8B-B14F-4D97-AF65-F5344CB8AC3E}">
        <p14:creationId xmlns:p14="http://schemas.microsoft.com/office/powerpoint/2010/main" val="4667118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111</a:t>
            </a:fld>
            <a:endParaRPr lang="fr-FR" dirty="0"/>
          </a:p>
        </p:txBody>
      </p:sp>
    </p:spTree>
    <p:extLst>
      <p:ext uri="{BB962C8B-B14F-4D97-AF65-F5344CB8AC3E}">
        <p14:creationId xmlns:p14="http://schemas.microsoft.com/office/powerpoint/2010/main" val="30688415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112</a:t>
            </a:fld>
            <a:endParaRPr lang="fr-FR" dirty="0"/>
          </a:p>
        </p:txBody>
      </p:sp>
    </p:spTree>
    <p:extLst>
      <p:ext uri="{BB962C8B-B14F-4D97-AF65-F5344CB8AC3E}">
        <p14:creationId xmlns:p14="http://schemas.microsoft.com/office/powerpoint/2010/main" val="366655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113</a:t>
            </a:fld>
            <a:endParaRPr lang="fr-FR" dirty="0"/>
          </a:p>
        </p:txBody>
      </p:sp>
    </p:spTree>
    <p:extLst>
      <p:ext uri="{BB962C8B-B14F-4D97-AF65-F5344CB8AC3E}">
        <p14:creationId xmlns:p14="http://schemas.microsoft.com/office/powerpoint/2010/main" val="22398779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rtl="0"/>
            <a:r>
              <a:rPr lang="fr-FR" dirty="0"/>
              <a:t>React-native screen + react-native-</a:t>
            </a:r>
            <a:r>
              <a:rPr lang="fr-FR" dirty="0" err="1"/>
              <a:t>safe</a:t>
            </a:r>
            <a:r>
              <a:rPr lang="fr-FR" dirty="0"/>
              <a:t>-area-</a:t>
            </a:r>
            <a:r>
              <a:rPr lang="fr-FR" dirty="0" err="1"/>
              <a:t>cintext</a:t>
            </a:r>
            <a:r>
              <a:rPr lang="fr-FR" dirty="0"/>
              <a:t> by expo  :</a:t>
            </a:r>
            <a:r>
              <a:rPr lang="en-US" b="0" i="0" dirty="0" err="1">
                <a:solidFill>
                  <a:srgbClr val="393A34"/>
                </a:solidFill>
                <a:effectLst/>
                <a:latin typeface="system-ui"/>
              </a:rPr>
              <a:t>npx</a:t>
            </a:r>
            <a:r>
              <a:rPr lang="en-US" b="0" i="0" dirty="0">
                <a:solidFill>
                  <a:srgbClr val="393A34"/>
                </a:solidFill>
                <a:effectLst/>
                <a:latin typeface="system-ui"/>
              </a:rPr>
              <a:t> expo install react-native-screens react-native-safe-area-context</a:t>
            </a:r>
            <a:br>
              <a:rPr lang="en-US" b="0" i="0" dirty="0">
                <a:solidFill>
                  <a:srgbClr val="393A34"/>
                </a:solidFill>
                <a:effectLst/>
                <a:latin typeface="system-ui"/>
              </a:rPr>
            </a:br>
            <a:endParaRPr lang="en-US" b="0" i="0" dirty="0">
              <a:effectLst/>
              <a:latin typeface="system-ui"/>
            </a:endParaRPr>
          </a:p>
          <a:p>
            <a:br>
              <a:rPr lang="en-US" dirty="0"/>
            </a:b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114</a:t>
            </a:fld>
            <a:endParaRPr lang="fr-FR" dirty="0"/>
          </a:p>
        </p:txBody>
      </p:sp>
    </p:spTree>
    <p:extLst>
      <p:ext uri="{BB962C8B-B14F-4D97-AF65-F5344CB8AC3E}">
        <p14:creationId xmlns:p14="http://schemas.microsoft.com/office/powerpoint/2010/main" val="26583437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115</a:t>
            </a:fld>
            <a:endParaRPr lang="fr-FR" dirty="0"/>
          </a:p>
        </p:txBody>
      </p:sp>
    </p:spTree>
    <p:extLst>
      <p:ext uri="{BB962C8B-B14F-4D97-AF65-F5344CB8AC3E}">
        <p14:creationId xmlns:p14="http://schemas.microsoft.com/office/powerpoint/2010/main" val="14448823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116</a:t>
            </a:fld>
            <a:endParaRPr lang="fr-FR" dirty="0"/>
          </a:p>
        </p:txBody>
      </p:sp>
    </p:spTree>
    <p:extLst>
      <p:ext uri="{BB962C8B-B14F-4D97-AF65-F5344CB8AC3E}">
        <p14:creationId xmlns:p14="http://schemas.microsoft.com/office/powerpoint/2010/main" val="16016910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117</a:t>
            </a:fld>
            <a:endParaRPr lang="fr-FR" dirty="0"/>
          </a:p>
        </p:txBody>
      </p:sp>
    </p:spTree>
    <p:extLst>
      <p:ext uri="{BB962C8B-B14F-4D97-AF65-F5344CB8AC3E}">
        <p14:creationId xmlns:p14="http://schemas.microsoft.com/office/powerpoint/2010/main" val="36658811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118</a:t>
            </a:fld>
            <a:endParaRPr lang="fr-FR" dirty="0"/>
          </a:p>
        </p:txBody>
      </p:sp>
    </p:spTree>
    <p:extLst>
      <p:ext uri="{BB962C8B-B14F-4D97-AF65-F5344CB8AC3E}">
        <p14:creationId xmlns:p14="http://schemas.microsoft.com/office/powerpoint/2010/main" val="29005761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119</a:t>
            </a:fld>
            <a:endParaRPr lang="fr-FR" dirty="0"/>
          </a:p>
        </p:txBody>
      </p:sp>
    </p:spTree>
    <p:extLst>
      <p:ext uri="{BB962C8B-B14F-4D97-AF65-F5344CB8AC3E}">
        <p14:creationId xmlns:p14="http://schemas.microsoft.com/office/powerpoint/2010/main" val="704242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a:t>
            </a:fld>
            <a:endParaRPr lang="fr-FR" dirty="0"/>
          </a:p>
        </p:txBody>
      </p:sp>
    </p:spTree>
    <p:extLst>
      <p:ext uri="{BB962C8B-B14F-4D97-AF65-F5344CB8AC3E}">
        <p14:creationId xmlns:p14="http://schemas.microsoft.com/office/powerpoint/2010/main" val="23907729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120</a:t>
            </a:fld>
            <a:endParaRPr lang="fr-FR" dirty="0"/>
          </a:p>
        </p:txBody>
      </p:sp>
    </p:spTree>
    <p:extLst>
      <p:ext uri="{BB962C8B-B14F-4D97-AF65-F5344CB8AC3E}">
        <p14:creationId xmlns:p14="http://schemas.microsoft.com/office/powerpoint/2010/main" val="14975044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121</a:t>
            </a:fld>
            <a:endParaRPr lang="fr-FR" dirty="0"/>
          </a:p>
        </p:txBody>
      </p:sp>
    </p:spTree>
    <p:extLst>
      <p:ext uri="{BB962C8B-B14F-4D97-AF65-F5344CB8AC3E}">
        <p14:creationId xmlns:p14="http://schemas.microsoft.com/office/powerpoint/2010/main" val="163261053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122</a:t>
            </a:fld>
            <a:endParaRPr lang="fr-FR" dirty="0"/>
          </a:p>
        </p:txBody>
      </p:sp>
    </p:spTree>
    <p:extLst>
      <p:ext uri="{BB962C8B-B14F-4D97-AF65-F5344CB8AC3E}">
        <p14:creationId xmlns:p14="http://schemas.microsoft.com/office/powerpoint/2010/main" val="36144921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123</a:t>
            </a:fld>
            <a:endParaRPr lang="fr-FR" dirty="0"/>
          </a:p>
        </p:txBody>
      </p:sp>
    </p:spTree>
    <p:extLst>
      <p:ext uri="{BB962C8B-B14F-4D97-AF65-F5344CB8AC3E}">
        <p14:creationId xmlns:p14="http://schemas.microsoft.com/office/powerpoint/2010/main" val="7629942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124</a:t>
            </a:fld>
            <a:endParaRPr lang="fr-FR" dirty="0"/>
          </a:p>
        </p:txBody>
      </p:sp>
    </p:spTree>
    <p:extLst>
      <p:ext uri="{BB962C8B-B14F-4D97-AF65-F5344CB8AC3E}">
        <p14:creationId xmlns:p14="http://schemas.microsoft.com/office/powerpoint/2010/main" val="28074135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125</a:t>
            </a:fld>
            <a:endParaRPr lang="fr-FR" dirty="0"/>
          </a:p>
        </p:txBody>
      </p:sp>
    </p:spTree>
    <p:extLst>
      <p:ext uri="{BB962C8B-B14F-4D97-AF65-F5344CB8AC3E}">
        <p14:creationId xmlns:p14="http://schemas.microsoft.com/office/powerpoint/2010/main" val="797793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126</a:t>
            </a:fld>
            <a:endParaRPr lang="fr-FR" dirty="0"/>
          </a:p>
        </p:txBody>
      </p:sp>
    </p:spTree>
    <p:extLst>
      <p:ext uri="{BB962C8B-B14F-4D97-AF65-F5344CB8AC3E}">
        <p14:creationId xmlns:p14="http://schemas.microsoft.com/office/powerpoint/2010/main" val="31921227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127</a:t>
            </a:fld>
            <a:endParaRPr lang="fr-FR" dirty="0"/>
          </a:p>
        </p:txBody>
      </p:sp>
    </p:spTree>
    <p:extLst>
      <p:ext uri="{BB962C8B-B14F-4D97-AF65-F5344CB8AC3E}">
        <p14:creationId xmlns:p14="http://schemas.microsoft.com/office/powerpoint/2010/main" val="184907492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128</a:t>
            </a:fld>
            <a:endParaRPr lang="fr-FR" dirty="0"/>
          </a:p>
        </p:txBody>
      </p:sp>
    </p:spTree>
    <p:extLst>
      <p:ext uri="{BB962C8B-B14F-4D97-AF65-F5344CB8AC3E}">
        <p14:creationId xmlns:p14="http://schemas.microsoft.com/office/powerpoint/2010/main" val="29069152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129</a:t>
            </a:fld>
            <a:endParaRPr lang="fr-FR" dirty="0"/>
          </a:p>
        </p:txBody>
      </p:sp>
    </p:spTree>
    <p:extLst>
      <p:ext uri="{BB962C8B-B14F-4D97-AF65-F5344CB8AC3E}">
        <p14:creationId xmlns:p14="http://schemas.microsoft.com/office/powerpoint/2010/main" val="2502063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a:t>
            </a:fld>
            <a:endParaRPr lang="fr-FR" dirty="0"/>
          </a:p>
        </p:txBody>
      </p:sp>
    </p:spTree>
    <p:extLst>
      <p:ext uri="{BB962C8B-B14F-4D97-AF65-F5344CB8AC3E}">
        <p14:creationId xmlns:p14="http://schemas.microsoft.com/office/powerpoint/2010/main" val="15467946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130</a:t>
            </a:fld>
            <a:endParaRPr lang="fr-FR" dirty="0"/>
          </a:p>
        </p:txBody>
      </p:sp>
    </p:spTree>
    <p:extLst>
      <p:ext uri="{BB962C8B-B14F-4D97-AF65-F5344CB8AC3E}">
        <p14:creationId xmlns:p14="http://schemas.microsoft.com/office/powerpoint/2010/main" val="6653254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131</a:t>
            </a:fld>
            <a:endParaRPr lang="fr-FR" dirty="0"/>
          </a:p>
        </p:txBody>
      </p:sp>
    </p:spTree>
    <p:extLst>
      <p:ext uri="{BB962C8B-B14F-4D97-AF65-F5344CB8AC3E}">
        <p14:creationId xmlns:p14="http://schemas.microsoft.com/office/powerpoint/2010/main" val="407483050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dirty="0"/>
              <a:t>async-storage supporté par : </a:t>
            </a:r>
          </a:p>
          <a:p>
            <a:pPr lvl="1" algn="l">
              <a:buFont typeface="Arial" panose="020B0604020202020204" pitchFamily="34" charset="0"/>
              <a:buChar char="•"/>
            </a:pPr>
            <a:r>
              <a:rPr lang="en-US" b="0" i="0" dirty="0">
                <a:solidFill>
                  <a:srgbClr val="24292E"/>
                </a:solidFill>
                <a:effectLst/>
                <a:latin typeface="-apple-system"/>
              </a:rPr>
              <a:t>iOS</a:t>
            </a:r>
          </a:p>
          <a:p>
            <a:pPr lvl="1" algn="l">
              <a:buFont typeface="Arial" panose="020B0604020202020204" pitchFamily="34" charset="0"/>
              <a:buChar char="•"/>
            </a:pPr>
            <a:r>
              <a:rPr lang="en-US" b="0" i="0" dirty="0">
                <a:solidFill>
                  <a:srgbClr val="24292E"/>
                </a:solidFill>
                <a:effectLst/>
                <a:latin typeface="-apple-system"/>
              </a:rPr>
              <a:t>Android</a:t>
            </a:r>
          </a:p>
          <a:p>
            <a:pPr lvl="1" algn="l">
              <a:buFont typeface="Arial" panose="020B0604020202020204" pitchFamily="34" charset="0"/>
              <a:buChar char="•"/>
            </a:pPr>
            <a:r>
              <a:rPr lang="en-US" b="0" i="0" u="none" strike="noStrike" dirty="0">
                <a:solidFill>
                  <a:srgbClr val="0366D6"/>
                </a:solidFill>
                <a:effectLst/>
                <a:latin typeface="-apple-system"/>
                <a:hlinkClick r:id="rId3"/>
              </a:rPr>
              <a:t>Web</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4"/>
              </a:rPr>
              <a:t>MacOS</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5"/>
              </a:rPr>
              <a:t>Windows</a:t>
            </a:r>
            <a:endParaRPr lang="en-US" b="0" i="0" u="none" strike="noStrike" dirty="0">
              <a:solidFill>
                <a:srgbClr val="0366D6"/>
              </a:solidFill>
              <a:effectLst/>
              <a:latin typeface="-apple-system"/>
            </a:endParaRPr>
          </a:p>
          <a:p>
            <a:pPr algn="l"/>
            <a:endParaRPr lang="fr-FR" b="0" i="0" dirty="0">
              <a:solidFill>
                <a:srgbClr val="569CD6"/>
              </a:solidFill>
              <a:effectLst/>
              <a:latin typeface="SFMono-Regular"/>
            </a:endParaRPr>
          </a:p>
          <a:p>
            <a:pPr algn="l"/>
            <a:r>
              <a:rPr lang="fr-FR" b="0" i="0" dirty="0">
                <a:solidFill>
                  <a:srgbClr val="569CD6"/>
                </a:solidFill>
                <a:effectLst/>
                <a:latin typeface="SFMono-Regular"/>
              </a:rPr>
              <a:t>Il est possible de stocker une chaine JSON strigifier</a:t>
            </a:r>
          </a:p>
          <a:p>
            <a:pPr algn="l"/>
            <a:r>
              <a:rPr lang="fr-FR" b="0" i="0" dirty="0">
                <a:solidFill>
                  <a:srgbClr val="569CD6"/>
                </a:solidFill>
                <a:effectLst/>
                <a:latin typeface="SFMono-Regular"/>
              </a:rPr>
              <a:t>const</a:t>
            </a:r>
            <a:r>
              <a:rPr lang="fr-FR" b="0" i="0" dirty="0">
                <a:solidFill>
                  <a:srgbClr val="9CDCFE"/>
                </a:solidFill>
                <a:effectLst/>
                <a:latin typeface="SFMono-Regular"/>
              </a:rPr>
              <a:t> jsonValue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646695"/>
                </a:solidFill>
                <a:effectLst/>
                <a:latin typeface="SFMono-Regular"/>
              </a:rPr>
              <a:t>JSON</a:t>
            </a:r>
            <a:r>
              <a:rPr lang="fr-FR" b="0" i="0" dirty="0">
                <a:solidFill>
                  <a:srgbClr val="D4D4D4"/>
                </a:solidFill>
                <a:effectLst/>
                <a:latin typeface="SFMono-Regular"/>
              </a:rPr>
              <a:t>.</a:t>
            </a:r>
            <a:r>
              <a:rPr lang="fr-FR" b="0" i="0" dirty="0">
                <a:solidFill>
                  <a:srgbClr val="DCDCAA"/>
                </a:solidFill>
                <a:effectLst/>
                <a:latin typeface="SFMono-Regular"/>
              </a:rPr>
              <a:t>stringify</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endParaRPr lang="fr-FR" b="0" i="0" dirty="0">
              <a:solidFill>
                <a:srgbClr val="9CDCFE"/>
              </a:solidFill>
              <a:effectLst/>
              <a:latin typeface="SFMono-Regular"/>
            </a:endParaRPr>
          </a:p>
          <a:p>
            <a:pPr algn="l"/>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jsonValue</a:t>
            </a:r>
            <a:r>
              <a:rPr lang="fr-FR" b="0" i="0" dirty="0">
                <a:solidFill>
                  <a:srgbClr val="D4D4D4"/>
                </a:solidFill>
                <a:effectLst/>
                <a:latin typeface="SFMono-Regular"/>
              </a:rPr>
              <a:t>)</a:t>
            </a:r>
          </a:p>
          <a:p>
            <a:pPr algn="l"/>
            <a:endParaRPr lang="fr-FR" b="0" i="0" dirty="0">
              <a:solidFill>
                <a:srgbClr val="D4D4D4"/>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4D4D4"/>
                </a:solidFill>
                <a:effectLst/>
                <a:latin typeface="SFMono-Regular"/>
              </a:rPr>
              <a:t>Api info de connexion réseau : </a:t>
            </a:r>
            <a:r>
              <a:rPr lang="fr-FR" b="1" i="0" u="none" strike="noStrike" dirty="0">
                <a:solidFill>
                  <a:srgbClr val="000000"/>
                </a:solidFill>
                <a:effectLst/>
                <a:latin typeface="Source Sans Pro" panose="020B0503030403020204" pitchFamily="34" charset="0"/>
                <a:hlinkClick r:id="rId6"/>
              </a:rPr>
              <a:t>@react-native-community/netinfo</a:t>
            </a:r>
          </a:p>
          <a:p>
            <a:pPr algn="l"/>
            <a:endParaRPr lang="fr-FR" b="0" i="0" dirty="0">
              <a:solidFill>
                <a:srgbClr val="9CDCFE"/>
              </a:solidFill>
              <a:effectLst/>
              <a:latin typeface="SFMono-Regular"/>
            </a:endParaRPr>
          </a:p>
          <a:p>
            <a:pPr lvl="0" algn="l">
              <a:buFont typeface="Arial" panose="020B0604020202020204" pitchFamily="34" charset="0"/>
              <a:buNone/>
            </a:pPr>
            <a:endParaRPr lang="fr-FR" b="0" i="0" dirty="0">
              <a:solidFill>
                <a:srgbClr val="9CDCFE"/>
              </a:solidFill>
              <a:effectLst/>
              <a:latin typeface="SFMono-Regular"/>
            </a:endParaRPr>
          </a:p>
          <a:p>
            <a:pPr lvl="0" algn="l">
              <a:buFont typeface="Arial" panose="020B0604020202020204" pitchFamily="34" charset="0"/>
              <a:buNone/>
            </a:pPr>
            <a:r>
              <a:rPr lang="fr-FR" b="0" i="0" dirty="0">
                <a:solidFill>
                  <a:srgbClr val="9CDCFE"/>
                </a:solidFill>
                <a:effectLst/>
                <a:latin typeface="SFMono-Regular"/>
              </a:rPr>
              <a:t>Synchro web service : https://stackoverflow.com/questions/55700655/store-data-offline-and-sync-once-online-using-react-native-and-redux-store</a:t>
            </a:r>
            <a:endParaRPr lang="en-US" b="0" i="0" dirty="0">
              <a:solidFill>
                <a:srgbClr val="24292E"/>
              </a:solidFill>
              <a:effectLst/>
              <a:latin typeface="-apple-system"/>
            </a:endParaRP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132</a:t>
            </a:fld>
            <a:endParaRPr lang="fr-FR" dirty="0"/>
          </a:p>
        </p:txBody>
      </p:sp>
    </p:spTree>
    <p:extLst>
      <p:ext uri="{BB962C8B-B14F-4D97-AF65-F5344CB8AC3E}">
        <p14:creationId xmlns:p14="http://schemas.microsoft.com/office/powerpoint/2010/main" val="41268665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133</a:t>
            </a:fld>
            <a:endParaRPr lang="fr-FR" dirty="0"/>
          </a:p>
        </p:txBody>
      </p:sp>
    </p:spTree>
    <p:extLst>
      <p:ext uri="{BB962C8B-B14F-4D97-AF65-F5344CB8AC3E}">
        <p14:creationId xmlns:p14="http://schemas.microsoft.com/office/powerpoint/2010/main" val="11196025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134</a:t>
            </a:fld>
            <a:endParaRPr lang="fr-FR" dirty="0"/>
          </a:p>
        </p:txBody>
      </p:sp>
    </p:spTree>
    <p:extLst>
      <p:ext uri="{BB962C8B-B14F-4D97-AF65-F5344CB8AC3E}">
        <p14:creationId xmlns:p14="http://schemas.microsoft.com/office/powerpoint/2010/main" val="417704710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135</a:t>
            </a:fld>
            <a:endParaRPr lang="fr-FR" dirty="0"/>
          </a:p>
        </p:txBody>
      </p:sp>
    </p:spTree>
    <p:extLst>
      <p:ext uri="{BB962C8B-B14F-4D97-AF65-F5344CB8AC3E}">
        <p14:creationId xmlns:p14="http://schemas.microsoft.com/office/powerpoint/2010/main" val="38267617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136</a:t>
            </a:fld>
            <a:endParaRPr lang="fr-FR" dirty="0"/>
          </a:p>
        </p:txBody>
      </p:sp>
    </p:spTree>
    <p:extLst>
      <p:ext uri="{BB962C8B-B14F-4D97-AF65-F5344CB8AC3E}">
        <p14:creationId xmlns:p14="http://schemas.microsoft.com/office/powerpoint/2010/main" val="175431948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Créer un composant kotlin : https://callstack.com/blog/writing-a-native-module-for-react-native-using-kotlin/</a:t>
            </a:r>
          </a:p>
          <a:p>
            <a:r>
              <a:rPr lang="fr-FR" dirty="0"/>
              <a:t>Créer un composant swift : https://teabreak.e-spres-oh.com/swift-in-react-native-the-ultimate-guide-part-2-ui-components-907767123d9e</a:t>
            </a: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137</a:t>
            </a:fld>
            <a:endParaRPr lang="fr-FR" dirty="0"/>
          </a:p>
        </p:txBody>
      </p:sp>
    </p:spTree>
    <p:extLst>
      <p:ext uri="{BB962C8B-B14F-4D97-AF65-F5344CB8AC3E}">
        <p14:creationId xmlns:p14="http://schemas.microsoft.com/office/powerpoint/2010/main" val="417634383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138</a:t>
            </a:fld>
            <a:endParaRPr lang="fr-FR" dirty="0"/>
          </a:p>
        </p:txBody>
      </p:sp>
    </p:spTree>
    <p:extLst>
      <p:ext uri="{BB962C8B-B14F-4D97-AF65-F5344CB8AC3E}">
        <p14:creationId xmlns:p14="http://schemas.microsoft.com/office/powerpoint/2010/main" val="9330010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139</a:t>
            </a:fld>
            <a:endParaRPr lang="fr-FR" dirty="0"/>
          </a:p>
        </p:txBody>
      </p:sp>
    </p:spTree>
    <p:extLst>
      <p:ext uri="{BB962C8B-B14F-4D97-AF65-F5344CB8AC3E}">
        <p14:creationId xmlns:p14="http://schemas.microsoft.com/office/powerpoint/2010/main" val="968269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a:t>
            </a:fld>
            <a:endParaRPr lang="fr-FR" dirty="0"/>
          </a:p>
        </p:txBody>
      </p:sp>
    </p:spTree>
    <p:extLst>
      <p:ext uri="{BB962C8B-B14F-4D97-AF65-F5344CB8AC3E}">
        <p14:creationId xmlns:p14="http://schemas.microsoft.com/office/powerpoint/2010/main" val="34037802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140</a:t>
            </a:fld>
            <a:endParaRPr lang="fr-FR" dirty="0"/>
          </a:p>
        </p:txBody>
      </p:sp>
    </p:spTree>
    <p:extLst>
      <p:ext uri="{BB962C8B-B14F-4D97-AF65-F5344CB8AC3E}">
        <p14:creationId xmlns:p14="http://schemas.microsoft.com/office/powerpoint/2010/main" val="352026031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141</a:t>
            </a:fld>
            <a:endParaRPr lang="fr-FR" dirty="0"/>
          </a:p>
        </p:txBody>
      </p:sp>
    </p:spTree>
    <p:extLst>
      <p:ext uri="{BB962C8B-B14F-4D97-AF65-F5344CB8AC3E}">
        <p14:creationId xmlns:p14="http://schemas.microsoft.com/office/powerpoint/2010/main" val="6225161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142</a:t>
            </a:fld>
            <a:endParaRPr lang="fr-FR" dirty="0"/>
          </a:p>
        </p:txBody>
      </p:sp>
    </p:spTree>
    <p:extLst>
      <p:ext uri="{BB962C8B-B14F-4D97-AF65-F5344CB8AC3E}">
        <p14:creationId xmlns:p14="http://schemas.microsoft.com/office/powerpoint/2010/main" val="346189344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143</a:t>
            </a:fld>
            <a:endParaRPr lang="fr-FR" dirty="0"/>
          </a:p>
        </p:txBody>
      </p:sp>
    </p:spTree>
    <p:extLst>
      <p:ext uri="{BB962C8B-B14F-4D97-AF65-F5344CB8AC3E}">
        <p14:creationId xmlns:p14="http://schemas.microsoft.com/office/powerpoint/2010/main" val="414123111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144</a:t>
            </a:fld>
            <a:endParaRPr lang="fr-FR" dirty="0"/>
          </a:p>
        </p:txBody>
      </p:sp>
    </p:spTree>
    <p:extLst>
      <p:ext uri="{BB962C8B-B14F-4D97-AF65-F5344CB8AC3E}">
        <p14:creationId xmlns:p14="http://schemas.microsoft.com/office/powerpoint/2010/main" val="8171302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Nécessite apk signé: https://developer.android.com/studio/pub</a:t>
            </a:r>
          </a:p>
          <a:p>
            <a:r>
              <a:rPr lang="fr-FR" dirty="0"/>
              <a:t>Publier une app android : </a:t>
            </a:r>
          </a:p>
          <a:p>
            <a:r>
              <a:rPr lang="fr-FR" dirty="0"/>
              <a:t>https://developer.android.com/studio/publishlish/app-signing</a:t>
            </a:r>
          </a:p>
          <a:p>
            <a:endParaRPr lang="fr-FR" dirty="0"/>
          </a:p>
          <a:p>
            <a:r>
              <a:rPr lang="fr-FR" dirty="0"/>
              <a:t>Publier tuto : https://instabug.com/blog/how-to-submit-your-app-to-the-google-play-store/</a:t>
            </a:r>
          </a:p>
          <a:p>
            <a:endParaRPr lang="fr-FR" dirty="0"/>
          </a:p>
          <a:p>
            <a:r>
              <a:rPr lang="fr-FR" dirty="0"/>
              <a:t>Etapes proche pour ios : https://instabug.com/blog/how-to-submit-app-to-app-store/</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145</a:t>
            </a:fld>
            <a:endParaRPr lang="fr-FR" dirty="0"/>
          </a:p>
        </p:txBody>
      </p:sp>
    </p:spTree>
    <p:extLst>
      <p:ext uri="{BB962C8B-B14F-4D97-AF65-F5344CB8AC3E}">
        <p14:creationId xmlns:p14="http://schemas.microsoft.com/office/powerpoint/2010/main" val="329952664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146</a:t>
            </a:fld>
            <a:endParaRPr lang="fr-FR" dirty="0"/>
          </a:p>
        </p:txBody>
      </p:sp>
    </p:spTree>
    <p:extLst>
      <p:ext uri="{BB962C8B-B14F-4D97-AF65-F5344CB8AC3E}">
        <p14:creationId xmlns:p14="http://schemas.microsoft.com/office/powerpoint/2010/main" val="29427023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147</a:t>
            </a:fld>
            <a:endParaRPr lang="fr-FR" dirty="0"/>
          </a:p>
        </p:txBody>
      </p:sp>
    </p:spTree>
    <p:extLst>
      <p:ext uri="{BB962C8B-B14F-4D97-AF65-F5344CB8AC3E}">
        <p14:creationId xmlns:p14="http://schemas.microsoft.com/office/powerpoint/2010/main" val="74251342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148</a:t>
            </a:fld>
            <a:endParaRPr lang="fr-FR" dirty="0"/>
          </a:p>
        </p:txBody>
      </p:sp>
    </p:spTree>
    <p:extLst>
      <p:ext uri="{BB962C8B-B14F-4D97-AF65-F5344CB8AC3E}">
        <p14:creationId xmlns:p14="http://schemas.microsoft.com/office/powerpoint/2010/main" val="15788188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149</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a:t>
            </a:fld>
            <a:endParaRPr lang="fr-FR" dirty="0"/>
          </a:p>
        </p:txBody>
      </p:sp>
    </p:spTree>
    <p:extLst>
      <p:ext uri="{BB962C8B-B14F-4D97-AF65-F5344CB8AC3E}">
        <p14:creationId xmlns:p14="http://schemas.microsoft.com/office/powerpoint/2010/main" val="16888779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150</a:t>
            </a:fld>
            <a:endParaRPr lang="fr-FR"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151</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152</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154</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155</a:t>
            </a:fld>
            <a:endParaRPr lang="fr-FR" dirty="0"/>
          </a:p>
        </p:txBody>
      </p:sp>
    </p:spTree>
    <p:extLst>
      <p:ext uri="{BB962C8B-B14F-4D97-AF65-F5344CB8AC3E}">
        <p14:creationId xmlns:p14="http://schemas.microsoft.com/office/powerpoint/2010/main" val="358941031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https://firebase.google.com/docs/reference/rest/database</a:t>
            </a:r>
          </a:p>
          <a:p>
            <a:r>
              <a:rPr lang="fr-FR" dirty="0"/>
              <a:t>https://rnfirebase.io/ (</a:t>
            </a:r>
            <a:r>
              <a:rPr lang="fr-FR" dirty="0" err="1"/>
              <a:t>implem</a:t>
            </a:r>
            <a:r>
              <a:rPr lang="fr-FR"/>
              <a:t> react-native)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156</a:t>
            </a:fld>
            <a:endParaRPr lang="fr-FR" dirty="0"/>
          </a:p>
        </p:txBody>
      </p:sp>
    </p:spTree>
    <p:extLst>
      <p:ext uri="{BB962C8B-B14F-4D97-AF65-F5344CB8AC3E}">
        <p14:creationId xmlns:p14="http://schemas.microsoft.com/office/powerpoint/2010/main" val="15059161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157</a:t>
            </a:fld>
            <a:endParaRPr lang="fr-FR" dirty="0"/>
          </a:p>
        </p:txBody>
      </p:sp>
    </p:spTree>
    <p:extLst>
      <p:ext uri="{BB962C8B-B14F-4D97-AF65-F5344CB8AC3E}">
        <p14:creationId xmlns:p14="http://schemas.microsoft.com/office/powerpoint/2010/main" val="33985473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158</a:t>
            </a:fld>
            <a:endParaRPr lang="fr-FR" dirty="0"/>
          </a:p>
        </p:txBody>
      </p:sp>
    </p:spTree>
    <p:extLst>
      <p:ext uri="{BB962C8B-B14F-4D97-AF65-F5344CB8AC3E}">
        <p14:creationId xmlns:p14="http://schemas.microsoft.com/office/powerpoint/2010/main" val="250557702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159</a:t>
            </a:fld>
            <a:endParaRPr lang="fr-FR" dirty="0"/>
          </a:p>
        </p:txBody>
      </p:sp>
    </p:spTree>
    <p:extLst>
      <p:ext uri="{BB962C8B-B14F-4D97-AF65-F5344CB8AC3E}">
        <p14:creationId xmlns:p14="http://schemas.microsoft.com/office/powerpoint/2010/main" val="3459164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a:t>
            </a:fld>
            <a:endParaRPr lang="fr-FR" dirty="0"/>
          </a:p>
        </p:txBody>
      </p:sp>
    </p:spTree>
    <p:extLst>
      <p:ext uri="{BB962C8B-B14F-4D97-AF65-F5344CB8AC3E}">
        <p14:creationId xmlns:p14="http://schemas.microsoft.com/office/powerpoint/2010/main" val="54823627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160</a:t>
            </a:fld>
            <a:endParaRPr lang="fr-FR" dirty="0"/>
          </a:p>
        </p:txBody>
      </p:sp>
    </p:spTree>
    <p:extLst>
      <p:ext uri="{BB962C8B-B14F-4D97-AF65-F5344CB8AC3E}">
        <p14:creationId xmlns:p14="http://schemas.microsoft.com/office/powerpoint/2010/main" val="259467214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fetch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161</a:t>
            </a:fld>
            <a:endParaRPr lang="fr-FR" dirty="0"/>
          </a:p>
        </p:txBody>
      </p:sp>
    </p:spTree>
    <p:extLst>
      <p:ext uri="{BB962C8B-B14F-4D97-AF65-F5344CB8AC3E}">
        <p14:creationId xmlns:p14="http://schemas.microsoft.com/office/powerpoint/2010/main" val="333683918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{"id": 1, "url": "img/plonge.jpg"},</a:t>
            </a:r>
          </a:p>
          <a:p>
            <a:r>
              <a:rPr lang="fr-FR" sz="1200" kern="1200" dirty="0">
                <a:solidFill>
                  <a:schemeClr val="tx1"/>
                </a:solidFill>
                <a:latin typeface="+mn-lt"/>
                <a:ea typeface="+mn-ea"/>
                <a:cs typeface="+mn-cs"/>
              </a:rPr>
              <a:t>		{"id": 2, "url": "img/kid1.jpg"},</a:t>
            </a:r>
          </a:p>
          <a:p>
            <a:r>
              <a:rPr lang="fr-FR" sz="1200" kern="1200" dirty="0">
                <a:solidFill>
                  <a:schemeClr val="tx1"/>
                </a:solidFill>
                <a:latin typeface="+mn-lt"/>
                <a:ea typeface="+mn-ea"/>
                <a:cs typeface="+mn-cs"/>
              </a:rPr>
              <a:t>		{"id": 3, "url": "img/futurama1.jpg"},</a:t>
            </a:r>
          </a:p>
          <a:p>
            <a:r>
              <a:rPr lang="fr-FR" sz="1200" kern="1200" dirty="0">
                <a:solidFill>
                  <a:schemeClr val="tx1"/>
                </a:solidFill>
                <a:latin typeface="+mn-lt"/>
                <a:ea typeface="+mn-ea"/>
                <a:cs typeface="+mn-cs"/>
              </a:rPr>
              <a:t>		{"id": 4, "url": "img/fry1.jpg"},</a:t>
            </a:r>
          </a:p>
          <a:p>
            <a:r>
              <a:rPr lang="fr-FR" sz="1200" kern="1200" dirty="0">
                <a:solidFill>
                  <a:schemeClr val="tx1"/>
                </a:solidFill>
                <a:latin typeface="+mn-lt"/>
                <a:ea typeface="+mn-ea"/>
                <a:cs typeface="+mn-cs"/>
              </a:rPr>
              <a:t>		{"id": 5, "url": "url/farnswoth.jpg"},</a:t>
            </a:r>
          </a:p>
          <a:p>
            <a:r>
              <a:rPr lang="fr-FR" sz="1200" kern="1200" dirty="0">
                <a:solidFill>
                  <a:schemeClr val="tx1"/>
                </a:solidFill>
                <a:latin typeface="+mn-lt"/>
                <a:ea typeface="+mn-ea"/>
                <a:cs typeface="+mn-cs"/>
              </a:rPr>
              <a:t>		{"id": 6, "url": "img/trololo.jpg"}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"memes": [</a:t>
            </a:r>
          </a:p>
          <a:p>
            <a:r>
              <a:rPr lang="fr-FR" sz="1200" kern="1200" dirty="0">
                <a:solidFill>
                  <a:schemeClr val="tx1"/>
                </a:solidFill>
                <a:latin typeface="+mn-lt"/>
                <a:ea typeface="+mn-ea"/>
                <a:cs typeface="+mn-cs"/>
              </a:rPr>
              <a:t>		{"id": 1, "image_id": 1, "text":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162</a:t>
            </a:fld>
            <a:endParaRPr lang="fr-FR" dirty="0"/>
          </a:p>
        </p:txBody>
      </p:sp>
    </p:spTree>
    <p:extLst>
      <p:ext uri="{BB962C8B-B14F-4D97-AF65-F5344CB8AC3E}">
        <p14:creationId xmlns:p14="http://schemas.microsoft.com/office/powerpoint/2010/main" val="311702017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163</a:t>
            </a:fld>
            <a:endParaRPr lang="fr-FR" dirty="0"/>
          </a:p>
        </p:txBody>
      </p:sp>
    </p:spTree>
    <p:extLst>
      <p:ext uri="{BB962C8B-B14F-4D97-AF65-F5344CB8AC3E}">
        <p14:creationId xmlns:p14="http://schemas.microsoft.com/office/powerpoint/2010/main" val="40313737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80499896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30503669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10334542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167</a:t>
            </a:fld>
            <a:endParaRPr lang="fr-FR" dirty="0"/>
          </a:p>
        </p:txBody>
      </p:sp>
    </p:spTree>
    <p:extLst>
      <p:ext uri="{BB962C8B-B14F-4D97-AF65-F5344CB8AC3E}">
        <p14:creationId xmlns:p14="http://schemas.microsoft.com/office/powerpoint/2010/main" val="107573711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168</a:t>
            </a:fld>
            <a:endParaRPr lang="fr-FR" dirty="0"/>
          </a:p>
        </p:txBody>
      </p:sp>
    </p:spTree>
    <p:extLst>
      <p:ext uri="{BB962C8B-B14F-4D97-AF65-F5344CB8AC3E}">
        <p14:creationId xmlns:p14="http://schemas.microsoft.com/office/powerpoint/2010/main" val="38971819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169</a:t>
            </a:fld>
            <a:endParaRPr lang="fr-FR" dirty="0"/>
          </a:p>
        </p:txBody>
      </p:sp>
    </p:spTree>
    <p:extLst>
      <p:ext uri="{BB962C8B-B14F-4D97-AF65-F5344CB8AC3E}">
        <p14:creationId xmlns:p14="http://schemas.microsoft.com/office/powerpoint/2010/main" val="138931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a:t>
            </a:fld>
            <a:endParaRPr lang="fr-FR" dirty="0"/>
          </a:p>
        </p:txBody>
      </p:sp>
    </p:spTree>
    <p:extLst>
      <p:ext uri="{BB962C8B-B14F-4D97-AF65-F5344CB8AC3E}">
        <p14:creationId xmlns:p14="http://schemas.microsoft.com/office/powerpoint/2010/main" val="198899970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170</a:t>
            </a:fld>
            <a:endParaRPr lang="fr-FR" dirty="0"/>
          </a:p>
        </p:txBody>
      </p:sp>
    </p:spTree>
    <p:extLst>
      <p:ext uri="{BB962C8B-B14F-4D97-AF65-F5344CB8AC3E}">
        <p14:creationId xmlns:p14="http://schemas.microsoft.com/office/powerpoint/2010/main" val="17560403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Option: sélection de ligne pour édition</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171</a:t>
            </a:fld>
            <a:endParaRPr lang="fr-FR" dirty="0"/>
          </a:p>
        </p:txBody>
      </p:sp>
    </p:spTree>
    <p:extLst>
      <p:ext uri="{BB962C8B-B14F-4D97-AF65-F5344CB8AC3E}">
        <p14:creationId xmlns:p14="http://schemas.microsoft.com/office/powerpoint/2010/main" val="278376735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172</a:t>
            </a:fld>
            <a:endParaRPr lang="fr-FR" dirty="0"/>
          </a:p>
        </p:txBody>
      </p:sp>
    </p:spTree>
    <p:extLst>
      <p:ext uri="{BB962C8B-B14F-4D97-AF65-F5344CB8AC3E}">
        <p14:creationId xmlns:p14="http://schemas.microsoft.com/office/powerpoint/2010/main" val="39103229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173</a:t>
            </a:fld>
            <a:endParaRPr lang="fr-FR" dirty="0"/>
          </a:p>
        </p:txBody>
      </p:sp>
    </p:spTree>
    <p:extLst>
      <p:ext uri="{BB962C8B-B14F-4D97-AF65-F5344CB8AC3E}">
        <p14:creationId xmlns:p14="http://schemas.microsoft.com/office/powerpoint/2010/main" val="38195424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174</a:t>
            </a:fld>
            <a:endParaRPr lang="fr-FR" dirty="0"/>
          </a:p>
        </p:txBody>
      </p:sp>
    </p:spTree>
    <p:extLst>
      <p:ext uri="{BB962C8B-B14F-4D97-AF65-F5344CB8AC3E}">
        <p14:creationId xmlns:p14="http://schemas.microsoft.com/office/powerpoint/2010/main" val="1668579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175</a:t>
            </a:fld>
            <a:endParaRPr lang="fr-FR" dirty="0"/>
          </a:p>
        </p:txBody>
      </p:sp>
    </p:spTree>
    <p:extLst>
      <p:ext uri="{BB962C8B-B14F-4D97-AF65-F5344CB8AC3E}">
        <p14:creationId xmlns:p14="http://schemas.microsoft.com/office/powerpoint/2010/main" val="94751541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176</a:t>
            </a:fld>
            <a:endParaRPr lang="fr-FR" dirty="0"/>
          </a:p>
        </p:txBody>
      </p:sp>
    </p:spTree>
    <p:extLst>
      <p:ext uri="{BB962C8B-B14F-4D97-AF65-F5344CB8AC3E}">
        <p14:creationId xmlns:p14="http://schemas.microsoft.com/office/powerpoint/2010/main" val="65450364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177</a:t>
            </a:fld>
            <a:endParaRPr lang="fr-FR" dirty="0"/>
          </a:p>
        </p:txBody>
      </p:sp>
    </p:spTree>
    <p:extLst>
      <p:ext uri="{BB962C8B-B14F-4D97-AF65-F5344CB8AC3E}">
        <p14:creationId xmlns:p14="http://schemas.microsoft.com/office/powerpoint/2010/main" val="188684252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178</a:t>
            </a:fld>
            <a:endParaRPr lang="fr-FR" dirty="0"/>
          </a:p>
        </p:txBody>
      </p:sp>
    </p:spTree>
    <p:extLst>
      <p:ext uri="{BB962C8B-B14F-4D97-AF65-F5344CB8AC3E}">
        <p14:creationId xmlns:p14="http://schemas.microsoft.com/office/powerpoint/2010/main" val="381072146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179</a:t>
            </a:fld>
            <a:endParaRPr lang="fr-FR" dirty="0"/>
          </a:p>
        </p:txBody>
      </p:sp>
    </p:spTree>
    <p:extLst>
      <p:ext uri="{BB962C8B-B14F-4D97-AF65-F5344CB8AC3E}">
        <p14:creationId xmlns:p14="http://schemas.microsoft.com/office/powerpoint/2010/main" val="2291755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18</a:t>
            </a:fld>
            <a:endParaRPr lang="fr-FR" dirty="0"/>
          </a:p>
        </p:txBody>
      </p:sp>
    </p:spTree>
    <p:extLst>
      <p:ext uri="{BB962C8B-B14F-4D97-AF65-F5344CB8AC3E}">
        <p14:creationId xmlns:p14="http://schemas.microsoft.com/office/powerpoint/2010/main" val="344129207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180</a:t>
            </a:fld>
            <a:endParaRPr lang="fr-FR" dirty="0"/>
          </a:p>
        </p:txBody>
      </p:sp>
    </p:spTree>
    <p:extLst>
      <p:ext uri="{BB962C8B-B14F-4D97-AF65-F5344CB8AC3E}">
        <p14:creationId xmlns:p14="http://schemas.microsoft.com/office/powerpoint/2010/main" val="3880849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Renommer un import avec as</a:t>
            </a:r>
          </a:p>
          <a:p>
            <a:r>
              <a:rPr lang="fr-FR" dirty="0"/>
              <a:t>Import { exportedVar as myNewVarName } from ‘./fichier’</a:t>
            </a:r>
          </a:p>
          <a:p>
            <a:endParaRPr lang="fr-FR" dirty="0"/>
          </a:p>
          <a:p>
            <a:r>
              <a:rPr lang="fr-FR" dirty="0"/>
              <a:t>Il existe d’autres patterns pour la construction de module </a:t>
            </a:r>
          </a:p>
          <a:p>
            <a:r>
              <a:rPr lang="fr-FR" dirty="0"/>
              <a:t>C’est autres moteur sont pris en charge par web pack</a:t>
            </a:r>
          </a:p>
          <a:p>
            <a:r>
              <a:rPr lang="fr-FR" dirty="0"/>
              <a:t>   </a:t>
            </a:r>
          </a:p>
          <a:p>
            <a:endParaRPr lang="fr-FR" dirty="0"/>
          </a:p>
          <a:p>
            <a:r>
              <a:rPr lang="fr-FR" dirty="0"/>
              <a:t> ex: pattern amd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19</a:t>
            </a:fld>
            <a:endParaRPr lang="fr-FR" dirty="0"/>
          </a:p>
        </p:txBody>
      </p:sp>
    </p:spTree>
    <p:extLst>
      <p:ext uri="{BB962C8B-B14F-4D97-AF65-F5344CB8AC3E}">
        <p14:creationId xmlns:p14="http://schemas.microsoft.com/office/powerpoint/2010/main" val="129242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a:t>
            </a:fld>
            <a:endParaRPr lang="fr-FR" dirty="0"/>
          </a:p>
        </p:txBody>
      </p:sp>
    </p:spTree>
    <p:extLst>
      <p:ext uri="{BB962C8B-B14F-4D97-AF65-F5344CB8AC3E}">
        <p14:creationId xmlns:p14="http://schemas.microsoft.com/office/powerpoint/2010/main" val="3086209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dirty="0"/>
          </a:p>
        </p:txBody>
      </p:sp>
    </p:spTree>
    <p:extLst>
      <p:ext uri="{BB962C8B-B14F-4D97-AF65-F5344CB8AC3E}">
        <p14:creationId xmlns:p14="http://schemas.microsoft.com/office/powerpoint/2010/main" val="1326064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dirty="0"/>
          </a:p>
        </p:txBody>
      </p:sp>
    </p:spTree>
    <p:extLst>
      <p:ext uri="{BB962C8B-B14F-4D97-AF65-F5344CB8AC3E}">
        <p14:creationId xmlns:p14="http://schemas.microsoft.com/office/powerpoint/2010/main" val="2200348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22</a:t>
            </a:fld>
            <a:endParaRPr lang="fr-FR" dirty="0"/>
          </a:p>
        </p:txBody>
      </p:sp>
    </p:spTree>
    <p:extLst>
      <p:ext uri="{BB962C8B-B14F-4D97-AF65-F5344CB8AC3E}">
        <p14:creationId xmlns:p14="http://schemas.microsoft.com/office/powerpoint/2010/main" val="1294845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23</a:t>
            </a:fld>
            <a:endParaRPr lang="fr-FR" dirty="0"/>
          </a:p>
        </p:txBody>
      </p:sp>
    </p:spTree>
    <p:extLst>
      <p:ext uri="{BB962C8B-B14F-4D97-AF65-F5344CB8AC3E}">
        <p14:creationId xmlns:p14="http://schemas.microsoft.com/office/powerpoint/2010/main" val="127949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mdn des templates string : appelé des « </a:t>
            </a:r>
            <a:r>
              <a:rPr lang="fr-FR" i="1" dirty="0"/>
              <a:t>littérales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24</a:t>
            </a:fld>
            <a:endParaRPr lang="fr-FR" dirty="0"/>
          </a:p>
        </p:txBody>
      </p:sp>
    </p:spTree>
    <p:extLst>
      <p:ext uri="{BB962C8B-B14F-4D97-AF65-F5344CB8AC3E}">
        <p14:creationId xmlns:p14="http://schemas.microsoft.com/office/powerpoint/2010/main" val="2145404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dirty="0"/>
          </a:p>
        </p:txBody>
      </p:sp>
    </p:spTree>
    <p:extLst>
      <p:ext uri="{BB962C8B-B14F-4D97-AF65-F5344CB8AC3E}">
        <p14:creationId xmlns:p14="http://schemas.microsoft.com/office/powerpoint/2010/main" val="4091095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26</a:t>
            </a:fld>
            <a:endParaRPr lang="fr-FR" dirty="0"/>
          </a:p>
        </p:txBody>
      </p:sp>
    </p:spTree>
    <p:extLst>
      <p:ext uri="{BB962C8B-B14F-4D97-AF65-F5344CB8AC3E}">
        <p14:creationId xmlns:p14="http://schemas.microsoft.com/office/powerpoint/2010/main" val="2473684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27</a:t>
            </a:fld>
            <a:endParaRPr lang="fr-FR" dirty="0"/>
          </a:p>
        </p:txBody>
      </p:sp>
    </p:spTree>
    <p:extLst>
      <p:ext uri="{BB962C8B-B14F-4D97-AF65-F5344CB8AC3E}">
        <p14:creationId xmlns:p14="http://schemas.microsoft.com/office/powerpoint/2010/main" val="115625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dirty="0"/>
          </a:p>
        </p:txBody>
      </p:sp>
    </p:spTree>
    <p:extLst>
      <p:ext uri="{BB962C8B-B14F-4D97-AF65-F5344CB8AC3E}">
        <p14:creationId xmlns:p14="http://schemas.microsoft.com/office/powerpoint/2010/main" val="871490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dirty="0"/>
          </a:p>
        </p:txBody>
      </p:sp>
    </p:spTree>
    <p:extLst>
      <p:ext uri="{BB962C8B-B14F-4D97-AF65-F5344CB8AC3E}">
        <p14:creationId xmlns:p14="http://schemas.microsoft.com/office/powerpoint/2010/main" val="3209796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3</a:t>
            </a:fld>
            <a:endParaRPr lang="fr-FR" dirty="0"/>
          </a:p>
        </p:txBody>
      </p:sp>
    </p:spTree>
    <p:extLst>
      <p:ext uri="{BB962C8B-B14F-4D97-AF65-F5344CB8AC3E}">
        <p14:creationId xmlns:p14="http://schemas.microsoft.com/office/powerpoint/2010/main" val="300782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30</a:t>
            </a:fld>
            <a:endParaRPr lang="fr-FR" dirty="0"/>
          </a:p>
        </p:txBody>
      </p:sp>
    </p:spTree>
    <p:extLst>
      <p:ext uri="{BB962C8B-B14F-4D97-AF65-F5344CB8AC3E}">
        <p14:creationId xmlns:p14="http://schemas.microsoft.com/office/powerpoint/2010/main" val="3926492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wrapper High order peuvent être définit par une simple fonction.</a:t>
            </a:r>
          </a:p>
          <a:p>
            <a:endParaRPr lang="fr-FR" dirty="0"/>
          </a:p>
          <a:p>
            <a:r>
              <a:rPr lang="fr-FR" dirty="0"/>
              <a:t>Le décorateur apporte surtout de la lisibilité et de la maintenabilité du code en le rendant plus simple a lire et a écrire.</a:t>
            </a:r>
          </a:p>
          <a:p>
            <a:endParaRPr lang="fr-FR" dirty="0"/>
          </a:p>
          <a:p>
            <a:r>
              <a:rPr lang="fr-FR" dirty="0"/>
              <a:t>Il a pour seul rôle de substituer un @quelqueChose()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31</a:t>
            </a:fld>
            <a:endParaRPr lang="fr-FR" dirty="0"/>
          </a:p>
        </p:txBody>
      </p:sp>
    </p:spTree>
    <p:extLst>
      <p:ext uri="{BB962C8B-B14F-4D97-AF65-F5344CB8AC3E}">
        <p14:creationId xmlns:p14="http://schemas.microsoft.com/office/powerpoint/2010/main" val="767432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dirty="0"/>
          </a:p>
        </p:txBody>
      </p:sp>
    </p:spTree>
    <p:extLst>
      <p:ext uri="{BB962C8B-B14F-4D97-AF65-F5344CB8AC3E}">
        <p14:creationId xmlns:p14="http://schemas.microsoft.com/office/powerpoint/2010/main" val="2640270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3986607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34</a:t>
            </a:fld>
            <a:endParaRPr lang="fr-FR"/>
          </a:p>
        </p:txBody>
      </p:sp>
    </p:spTree>
    <p:extLst>
      <p:ext uri="{BB962C8B-B14F-4D97-AF65-F5344CB8AC3E}">
        <p14:creationId xmlns:p14="http://schemas.microsoft.com/office/powerpoint/2010/main" val="631523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35</a:t>
            </a:fld>
            <a:endParaRPr lang="fr-FR"/>
          </a:p>
        </p:txBody>
      </p:sp>
    </p:spTree>
    <p:extLst>
      <p:ext uri="{BB962C8B-B14F-4D97-AF65-F5344CB8AC3E}">
        <p14:creationId xmlns:p14="http://schemas.microsoft.com/office/powerpoint/2010/main" val="2789538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36</a:t>
            </a:fld>
            <a:endParaRPr lang="fr-FR"/>
          </a:p>
        </p:txBody>
      </p:sp>
    </p:spTree>
    <p:extLst>
      <p:ext uri="{BB962C8B-B14F-4D97-AF65-F5344CB8AC3E}">
        <p14:creationId xmlns:p14="http://schemas.microsoft.com/office/powerpoint/2010/main" val="3934699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4093719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38</a:t>
            </a:fld>
            <a:endParaRPr lang="fr-FR"/>
          </a:p>
        </p:txBody>
      </p:sp>
    </p:spTree>
    <p:extLst>
      <p:ext uri="{BB962C8B-B14F-4D97-AF65-F5344CB8AC3E}">
        <p14:creationId xmlns:p14="http://schemas.microsoft.com/office/powerpoint/2010/main" val="3219975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39</a:t>
            </a:fld>
            <a:endParaRPr lang="fr-FR"/>
          </a:p>
        </p:txBody>
      </p:sp>
    </p:spTree>
    <p:extLst>
      <p:ext uri="{BB962C8B-B14F-4D97-AF65-F5344CB8AC3E}">
        <p14:creationId xmlns:p14="http://schemas.microsoft.com/office/powerpoint/2010/main" val="75282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40</a:t>
            </a:fld>
            <a:endParaRPr lang="fr-FR"/>
          </a:p>
        </p:txBody>
      </p:sp>
    </p:spTree>
    <p:extLst>
      <p:ext uri="{BB962C8B-B14F-4D97-AF65-F5344CB8AC3E}">
        <p14:creationId xmlns:p14="http://schemas.microsoft.com/office/powerpoint/2010/main" val="2265938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228555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42</a:t>
            </a:fld>
            <a:endParaRPr lang="fr-FR"/>
          </a:p>
        </p:txBody>
      </p:sp>
    </p:spTree>
    <p:extLst>
      <p:ext uri="{BB962C8B-B14F-4D97-AF65-F5344CB8AC3E}">
        <p14:creationId xmlns:p14="http://schemas.microsoft.com/office/powerpoint/2010/main" val="3297775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43</a:t>
            </a:fld>
            <a:endParaRPr lang="fr-FR"/>
          </a:p>
        </p:txBody>
      </p:sp>
    </p:spTree>
    <p:extLst>
      <p:ext uri="{BB962C8B-B14F-4D97-AF65-F5344CB8AC3E}">
        <p14:creationId xmlns:p14="http://schemas.microsoft.com/office/powerpoint/2010/main" val="143423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44</a:t>
            </a:fld>
            <a:endParaRPr lang="fr-FR"/>
          </a:p>
        </p:txBody>
      </p:sp>
    </p:spTree>
    <p:extLst>
      <p:ext uri="{BB962C8B-B14F-4D97-AF65-F5344CB8AC3E}">
        <p14:creationId xmlns:p14="http://schemas.microsoft.com/office/powerpoint/2010/main" val="7777571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45</a:t>
            </a:fld>
            <a:endParaRPr lang="fr-FR"/>
          </a:p>
        </p:txBody>
      </p:sp>
    </p:spTree>
    <p:extLst>
      <p:ext uri="{BB962C8B-B14F-4D97-AF65-F5344CB8AC3E}">
        <p14:creationId xmlns:p14="http://schemas.microsoft.com/office/powerpoint/2010/main" val="3112403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1209312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47</a:t>
            </a:fld>
            <a:endParaRPr lang="fr-FR"/>
          </a:p>
        </p:txBody>
      </p:sp>
    </p:spTree>
    <p:extLst>
      <p:ext uri="{BB962C8B-B14F-4D97-AF65-F5344CB8AC3E}">
        <p14:creationId xmlns:p14="http://schemas.microsoft.com/office/powerpoint/2010/main" val="40509756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48</a:t>
            </a:fld>
            <a:endParaRPr lang="fr-FR"/>
          </a:p>
        </p:txBody>
      </p:sp>
    </p:spTree>
    <p:extLst>
      <p:ext uri="{BB962C8B-B14F-4D97-AF65-F5344CB8AC3E}">
        <p14:creationId xmlns:p14="http://schemas.microsoft.com/office/powerpoint/2010/main" val="90859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49</a:t>
            </a:fld>
            <a:endParaRPr lang="fr-FR" dirty="0"/>
          </a:p>
        </p:txBody>
      </p:sp>
    </p:spTree>
    <p:extLst>
      <p:ext uri="{BB962C8B-B14F-4D97-AF65-F5344CB8AC3E}">
        <p14:creationId xmlns:p14="http://schemas.microsoft.com/office/powerpoint/2010/main" val="1756131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50</a:t>
            </a:fld>
            <a:endParaRPr lang="fr-FR" dirty="0"/>
          </a:p>
        </p:txBody>
      </p:sp>
    </p:spTree>
    <p:extLst>
      <p:ext uri="{BB962C8B-B14F-4D97-AF65-F5344CB8AC3E}">
        <p14:creationId xmlns:p14="http://schemas.microsoft.com/office/powerpoint/2010/main" val="2149708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Configuration : https://riptutorial.com/fr/react-native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51</a:t>
            </a:fld>
            <a:endParaRPr lang="fr-FR" dirty="0"/>
          </a:p>
        </p:txBody>
      </p:sp>
    </p:spTree>
    <p:extLst>
      <p:ext uri="{BB962C8B-B14F-4D97-AF65-F5344CB8AC3E}">
        <p14:creationId xmlns:p14="http://schemas.microsoft.com/office/powerpoint/2010/main" val="1992188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drivers wiko : </a:t>
            </a:r>
            <a:r>
              <a:rPr lang="fr-FR" dirty="0">
                <a:hlinkClick r:id="rId3"/>
              </a:rPr>
              <a:t>https://rootmydevice.com/usb-drivers/download-wiko-usb-drivers/</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52</a:t>
            </a:fld>
            <a:endParaRPr lang="fr-FR" dirty="0"/>
          </a:p>
        </p:txBody>
      </p:sp>
    </p:spTree>
    <p:extLst>
      <p:ext uri="{BB962C8B-B14F-4D97-AF65-F5344CB8AC3E}">
        <p14:creationId xmlns:p14="http://schemas.microsoft.com/office/powerpoint/2010/main" val="1125791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dirty="0"/>
          </a:p>
        </p:txBody>
      </p:sp>
    </p:spTree>
    <p:extLst>
      <p:ext uri="{BB962C8B-B14F-4D97-AF65-F5344CB8AC3E}">
        <p14:creationId xmlns:p14="http://schemas.microsoft.com/office/powerpoint/2010/main" val="1513818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54</a:t>
            </a:fld>
            <a:endParaRPr lang="fr-FR" dirty="0"/>
          </a:p>
        </p:txBody>
      </p:sp>
    </p:spTree>
    <p:extLst>
      <p:ext uri="{BB962C8B-B14F-4D97-AF65-F5344CB8AC3E}">
        <p14:creationId xmlns:p14="http://schemas.microsoft.com/office/powerpoint/2010/main" val="204465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55</a:t>
            </a:fld>
            <a:endParaRPr lang="fr-FR" dirty="0"/>
          </a:p>
        </p:txBody>
      </p:sp>
    </p:spTree>
    <p:extLst>
      <p:ext uri="{BB962C8B-B14F-4D97-AF65-F5344CB8AC3E}">
        <p14:creationId xmlns:p14="http://schemas.microsoft.com/office/powerpoint/2010/main" val="8778056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Yarn vs npm : </a:t>
            </a:r>
            <a:r>
              <a:rPr lang="fr-FR" dirty="0">
                <a:hlinkClick r:id="rId3"/>
              </a:rPr>
              <a:t>https://blog.soshace.com/yarn-package-manager-in-2019-should-we-keep-on-comparing-yarn-with-npm/</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56</a:t>
            </a:fld>
            <a:endParaRPr lang="fr-FR" dirty="0"/>
          </a:p>
        </p:txBody>
      </p:sp>
    </p:spTree>
    <p:extLst>
      <p:ext uri="{BB962C8B-B14F-4D97-AF65-F5344CB8AC3E}">
        <p14:creationId xmlns:p14="http://schemas.microsoft.com/office/powerpoint/2010/main" val="2638244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dirty="0"/>
          </a:p>
        </p:txBody>
      </p:sp>
    </p:spTree>
    <p:extLst>
      <p:ext uri="{BB962C8B-B14F-4D97-AF65-F5344CB8AC3E}">
        <p14:creationId xmlns:p14="http://schemas.microsoft.com/office/powerpoint/2010/main" val="17858985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commande npx permet l’exécution d’un paquet pas encore installer sans l’installer sur la machine.</a:t>
            </a:r>
          </a:p>
          <a:p>
            <a:r>
              <a:rPr lang="fr-FR" dirty="0"/>
              <a:t>Il est possible d’utilisé :</a:t>
            </a:r>
          </a:p>
          <a:p>
            <a:r>
              <a:rPr lang="fr-FR" dirty="0"/>
              <a:t>	   </a:t>
            </a:r>
            <a:r>
              <a:rPr lang="fr-FR" b="1" dirty="0"/>
              <a:t>npm install –g react-native</a:t>
            </a:r>
            <a:r>
              <a:rPr lang="fr-FR" dirty="0"/>
              <a:t>		pour l’installer globalement sur la machine</a:t>
            </a:r>
          </a:p>
          <a:p>
            <a:endParaRPr lang="fr-FR" dirty="0"/>
          </a:p>
          <a:p>
            <a:r>
              <a:rPr lang="fr-FR" dirty="0"/>
              <a:t>	</a:t>
            </a:r>
            <a:r>
              <a:rPr lang="fr-FR" i="1" dirty="0"/>
              <a:t>puis</a:t>
            </a:r>
          </a:p>
          <a:p>
            <a:endParaRPr lang="fr-FR" dirty="0"/>
          </a:p>
          <a:p>
            <a:r>
              <a:rPr lang="fr-FR" dirty="0"/>
              <a:t>	   </a:t>
            </a:r>
            <a:r>
              <a:rPr lang="fr-FR" b="1" dirty="0"/>
              <a:t>react-native init nom-du-projet</a:t>
            </a:r>
            <a:r>
              <a:rPr lang="fr-FR" dirty="0"/>
              <a:t>		pour initialisé le projet</a:t>
            </a:r>
          </a:p>
          <a:p>
            <a:endParaRPr lang="fr-FR" dirty="0"/>
          </a:p>
          <a:p>
            <a:r>
              <a:rPr lang="fr-FR" dirty="0"/>
              <a:t>Npx permet donc en une seul commande d’effectuer ces 2 taches pour initialiser le projet</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58</a:t>
            </a:fld>
            <a:endParaRPr lang="fr-FR" dirty="0"/>
          </a:p>
        </p:txBody>
      </p:sp>
    </p:spTree>
    <p:extLst>
      <p:ext uri="{BB962C8B-B14F-4D97-AF65-F5344CB8AC3E}">
        <p14:creationId xmlns:p14="http://schemas.microsoft.com/office/powerpoint/2010/main" val="9626814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59</a:t>
            </a:fld>
            <a:endParaRPr lang="fr-FR" dirty="0"/>
          </a:p>
        </p:txBody>
      </p:sp>
    </p:spTree>
    <p:extLst>
      <p:ext uri="{BB962C8B-B14F-4D97-AF65-F5344CB8AC3E}">
        <p14:creationId xmlns:p14="http://schemas.microsoft.com/office/powerpoint/2010/main" val="174528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60</a:t>
            </a:fld>
            <a:endParaRPr lang="fr-FR" dirty="0"/>
          </a:p>
        </p:txBody>
      </p:sp>
    </p:spTree>
    <p:extLst>
      <p:ext uri="{BB962C8B-B14F-4D97-AF65-F5344CB8AC3E}">
        <p14:creationId xmlns:p14="http://schemas.microsoft.com/office/powerpoint/2010/main" val="40078784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61</a:t>
            </a:fld>
            <a:endParaRPr lang="fr-FR" dirty="0"/>
          </a:p>
        </p:txBody>
      </p:sp>
    </p:spTree>
    <p:extLst>
      <p:ext uri="{BB962C8B-B14F-4D97-AF65-F5344CB8AC3E}">
        <p14:creationId xmlns:p14="http://schemas.microsoft.com/office/powerpoint/2010/main" val="31676290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62</a:t>
            </a:fld>
            <a:endParaRPr lang="fr-FR" dirty="0"/>
          </a:p>
        </p:txBody>
      </p:sp>
    </p:spTree>
    <p:extLst>
      <p:ext uri="{BB962C8B-B14F-4D97-AF65-F5344CB8AC3E}">
        <p14:creationId xmlns:p14="http://schemas.microsoft.com/office/powerpoint/2010/main" val="11979042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63</a:t>
            </a:fld>
            <a:endParaRPr lang="fr-FR" dirty="0"/>
          </a:p>
        </p:txBody>
      </p:sp>
    </p:spTree>
    <p:extLst>
      <p:ext uri="{BB962C8B-B14F-4D97-AF65-F5344CB8AC3E}">
        <p14:creationId xmlns:p14="http://schemas.microsoft.com/office/powerpoint/2010/main" val="8816727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dirty="0"/>
          </a:p>
        </p:txBody>
      </p:sp>
    </p:spTree>
    <p:extLst>
      <p:ext uri="{BB962C8B-B14F-4D97-AF65-F5344CB8AC3E}">
        <p14:creationId xmlns:p14="http://schemas.microsoft.com/office/powerpoint/2010/main" val="85587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dirty="0"/>
          </a:p>
        </p:txBody>
      </p:sp>
    </p:spTree>
    <p:extLst>
      <p:ext uri="{BB962C8B-B14F-4D97-AF65-F5344CB8AC3E}">
        <p14:creationId xmlns:p14="http://schemas.microsoft.com/office/powerpoint/2010/main" val="3888342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66</a:t>
            </a:fld>
            <a:endParaRPr lang="fr-FR" dirty="0"/>
          </a:p>
        </p:txBody>
      </p:sp>
    </p:spTree>
    <p:extLst>
      <p:ext uri="{BB962C8B-B14F-4D97-AF65-F5344CB8AC3E}">
        <p14:creationId xmlns:p14="http://schemas.microsoft.com/office/powerpoint/2010/main" val="34140607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67</a:t>
            </a:fld>
            <a:endParaRPr lang="fr-FR" dirty="0"/>
          </a:p>
        </p:txBody>
      </p:sp>
    </p:spTree>
    <p:extLst>
      <p:ext uri="{BB962C8B-B14F-4D97-AF65-F5344CB8AC3E}">
        <p14:creationId xmlns:p14="http://schemas.microsoft.com/office/powerpoint/2010/main" val="34731240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dirty="0"/>
          </a:p>
        </p:txBody>
      </p:sp>
    </p:spTree>
    <p:extLst>
      <p:ext uri="{BB962C8B-B14F-4D97-AF65-F5344CB8AC3E}">
        <p14:creationId xmlns:p14="http://schemas.microsoft.com/office/powerpoint/2010/main" val="16869303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a:t>
            </a:fld>
            <a:endParaRPr lang="fr-FR" dirty="0"/>
          </a:p>
        </p:txBody>
      </p:sp>
    </p:spTree>
    <p:extLst>
      <p:ext uri="{BB962C8B-B14F-4D97-AF65-F5344CB8AC3E}">
        <p14:creationId xmlns:p14="http://schemas.microsoft.com/office/powerpoint/2010/main" val="230999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dirty="0"/>
          </a:p>
        </p:txBody>
      </p:sp>
    </p:spTree>
    <p:extLst>
      <p:ext uri="{BB962C8B-B14F-4D97-AF65-F5344CB8AC3E}">
        <p14:creationId xmlns:p14="http://schemas.microsoft.com/office/powerpoint/2010/main" val="10733471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dirty="0"/>
          </a:p>
        </p:txBody>
      </p:sp>
    </p:spTree>
    <p:extLst>
      <p:ext uri="{BB962C8B-B14F-4D97-AF65-F5344CB8AC3E}">
        <p14:creationId xmlns:p14="http://schemas.microsoft.com/office/powerpoint/2010/main" val="39592805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dirty="0"/>
          </a:p>
        </p:txBody>
      </p:sp>
    </p:spTree>
    <p:extLst>
      <p:ext uri="{BB962C8B-B14F-4D97-AF65-F5344CB8AC3E}">
        <p14:creationId xmlns:p14="http://schemas.microsoft.com/office/powerpoint/2010/main" val="4821185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dirty="0"/>
          </a:p>
        </p:txBody>
      </p:sp>
    </p:spTree>
    <p:extLst>
      <p:ext uri="{BB962C8B-B14F-4D97-AF65-F5344CB8AC3E}">
        <p14:creationId xmlns:p14="http://schemas.microsoft.com/office/powerpoint/2010/main" val="37205070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dirty="0"/>
          </a:p>
        </p:txBody>
      </p:sp>
    </p:spTree>
    <p:extLst>
      <p:ext uri="{BB962C8B-B14F-4D97-AF65-F5344CB8AC3E}">
        <p14:creationId xmlns:p14="http://schemas.microsoft.com/office/powerpoint/2010/main" val="1794737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75</a:t>
            </a:fld>
            <a:endParaRPr lang="fr-FR" dirty="0"/>
          </a:p>
        </p:txBody>
      </p:sp>
    </p:spTree>
    <p:extLst>
      <p:ext uri="{BB962C8B-B14F-4D97-AF65-F5344CB8AC3E}">
        <p14:creationId xmlns:p14="http://schemas.microsoft.com/office/powerpoint/2010/main" val="8986417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76</a:t>
            </a:fld>
            <a:endParaRPr lang="fr-FR" dirty="0"/>
          </a:p>
        </p:txBody>
      </p:sp>
    </p:spTree>
    <p:extLst>
      <p:ext uri="{BB962C8B-B14F-4D97-AF65-F5344CB8AC3E}">
        <p14:creationId xmlns:p14="http://schemas.microsoft.com/office/powerpoint/2010/main" val="14824645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77</a:t>
            </a:fld>
            <a:endParaRPr lang="fr-FR" dirty="0"/>
          </a:p>
        </p:txBody>
      </p:sp>
    </p:spTree>
    <p:extLst>
      <p:ext uri="{BB962C8B-B14F-4D97-AF65-F5344CB8AC3E}">
        <p14:creationId xmlns:p14="http://schemas.microsoft.com/office/powerpoint/2010/main" val="16484212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78</a:t>
            </a:fld>
            <a:endParaRPr lang="fr-FR" dirty="0"/>
          </a:p>
        </p:txBody>
      </p:sp>
    </p:spTree>
    <p:extLst>
      <p:ext uri="{BB962C8B-B14F-4D97-AF65-F5344CB8AC3E}">
        <p14:creationId xmlns:p14="http://schemas.microsoft.com/office/powerpoint/2010/main" val="10649299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dirty="0"/>
          </a:p>
        </p:txBody>
      </p:sp>
    </p:spTree>
    <p:extLst>
      <p:ext uri="{BB962C8B-B14F-4D97-AF65-F5344CB8AC3E}">
        <p14:creationId xmlns:p14="http://schemas.microsoft.com/office/powerpoint/2010/main" val="68534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a:t>
            </a:fld>
            <a:endParaRPr lang="fr-FR" dirty="0"/>
          </a:p>
        </p:txBody>
      </p:sp>
    </p:spTree>
    <p:extLst>
      <p:ext uri="{BB962C8B-B14F-4D97-AF65-F5344CB8AC3E}">
        <p14:creationId xmlns:p14="http://schemas.microsoft.com/office/powerpoint/2010/main" val="710097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dirty="0"/>
          </a:p>
        </p:txBody>
      </p:sp>
    </p:spTree>
    <p:extLst>
      <p:ext uri="{BB962C8B-B14F-4D97-AF65-F5344CB8AC3E}">
        <p14:creationId xmlns:p14="http://schemas.microsoft.com/office/powerpoint/2010/main" val="42015723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Attention ici on parle de state muté pour certains usages on devra créer une nouvelle copie de la chenille a chaque état pour préserver l’ancienne état de la chenille on parle de state immutable</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dirty="0"/>
          </a:p>
        </p:txBody>
      </p:sp>
    </p:spTree>
    <p:extLst>
      <p:ext uri="{BB962C8B-B14F-4D97-AF65-F5344CB8AC3E}">
        <p14:creationId xmlns:p14="http://schemas.microsoft.com/office/powerpoint/2010/main" val="13951719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dirty="0"/>
          </a:p>
        </p:txBody>
      </p:sp>
    </p:spTree>
    <p:extLst>
      <p:ext uri="{BB962C8B-B14F-4D97-AF65-F5344CB8AC3E}">
        <p14:creationId xmlns:p14="http://schemas.microsoft.com/office/powerpoint/2010/main" val="19581153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dirty="0"/>
          </a:p>
        </p:txBody>
      </p:sp>
    </p:spTree>
    <p:extLst>
      <p:ext uri="{BB962C8B-B14F-4D97-AF65-F5344CB8AC3E}">
        <p14:creationId xmlns:p14="http://schemas.microsoft.com/office/powerpoint/2010/main" val="18012141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u="sng" dirty="0"/>
              <a:t>Doc :</a:t>
            </a:r>
          </a:p>
          <a:p>
            <a:r>
              <a:rPr lang="fr-FR" b="1" i="0" u="none" dirty="0"/>
              <a:t>	Hooks : </a:t>
            </a:r>
            <a:r>
              <a:rPr lang="fr-FR" dirty="0">
                <a:hlinkClick r:id="rId3"/>
              </a:rPr>
              <a:t>https://fr.reactjs.org/docs/hooks-intro.html</a:t>
            </a:r>
            <a:endParaRPr lang="fr-FR" b="1" i="0" u="none" dirty="0"/>
          </a:p>
          <a:p>
            <a:r>
              <a:rPr lang="fr-FR" b="1" i="0" u="none" dirty="0"/>
              <a:t>	Effet </a:t>
            </a:r>
            <a:r>
              <a:rPr lang="fr-FR" b="1" i="0" u="sng" dirty="0"/>
              <a:t>Hooks : </a:t>
            </a:r>
            <a:r>
              <a:rPr lang="fr-FR" dirty="0">
                <a:hlinkClick r:id="rId4"/>
              </a:rPr>
              <a:t>https://fr.reactjs.org/docs/hooks-effect.html</a:t>
            </a:r>
            <a:endParaRPr lang="fr-FR" dirty="0"/>
          </a:p>
          <a:p>
            <a:r>
              <a:rPr lang="fr-FR" b="1" dirty="0">
                <a:solidFill>
                  <a:srgbClr val="C5A5C5"/>
                </a:solidFill>
                <a:effectLst/>
              </a:rPr>
              <a:t>import</a:t>
            </a:r>
            <a:r>
              <a:rPr lang="fr-FR" b="1" dirty="0">
                <a:effectLst/>
              </a:rPr>
              <a:t> React</a:t>
            </a:r>
            <a:r>
              <a:rPr lang="fr-FR" b="1" dirty="0">
                <a:solidFill>
                  <a:srgbClr val="88C6BE"/>
                </a:solidFill>
                <a:effectLst/>
              </a:rPr>
              <a:t>,</a:t>
            </a:r>
            <a:r>
              <a:rPr lang="fr-FR" b="1" dirty="0">
                <a:effectLst/>
              </a:rPr>
              <a:t> </a:t>
            </a:r>
            <a:r>
              <a:rPr lang="fr-FR" b="1" dirty="0">
                <a:solidFill>
                  <a:srgbClr val="88C6BE"/>
                </a:solidFill>
                <a:effectLst/>
              </a:rPr>
              <a:t>{</a:t>
            </a:r>
            <a:r>
              <a:rPr lang="fr-FR" b="1" dirty="0">
                <a:effectLst/>
              </a:rPr>
              <a:t> useState</a:t>
            </a:r>
            <a:r>
              <a:rPr lang="fr-FR" b="1" dirty="0">
                <a:solidFill>
                  <a:srgbClr val="88C6BE"/>
                </a:solidFill>
                <a:effectLst/>
              </a:rPr>
              <a:t>,</a:t>
            </a:r>
            <a:r>
              <a:rPr lang="fr-FR" b="1" dirty="0">
                <a:effectLst/>
              </a:rPr>
              <a:t> useEffect </a:t>
            </a:r>
            <a:r>
              <a:rPr lang="fr-FR" b="1" dirty="0">
                <a:solidFill>
                  <a:srgbClr val="88C6BE"/>
                </a:solidFill>
                <a:effectLst/>
              </a:rPr>
              <a:t>}</a:t>
            </a:r>
            <a:r>
              <a:rPr lang="fr-FR" b="1" dirty="0">
                <a:effectLst/>
              </a:rPr>
              <a:t> </a:t>
            </a:r>
            <a:r>
              <a:rPr lang="fr-FR" b="1" dirty="0">
                <a:solidFill>
                  <a:srgbClr val="C5A5C5"/>
                </a:solidFill>
                <a:effectLst/>
              </a:rPr>
              <a:t>from</a:t>
            </a:r>
            <a:r>
              <a:rPr lang="fr-FR" b="1" dirty="0">
                <a:effectLst/>
              </a:rPr>
              <a:t> </a:t>
            </a:r>
            <a:r>
              <a:rPr lang="fr-FR" b="1" dirty="0">
                <a:solidFill>
                  <a:srgbClr val="8DC891"/>
                </a:solidFill>
                <a:effectLst/>
              </a:rPr>
              <a:t>'react’</a:t>
            </a:r>
            <a:r>
              <a:rPr lang="fr-FR" b="1" dirty="0">
                <a:solidFill>
                  <a:srgbClr val="88C6BE"/>
                </a:solidFill>
                <a:effectLst/>
              </a:rPr>
              <a:t>;</a:t>
            </a:r>
            <a:r>
              <a:rPr lang="fr-FR" b="1" dirty="0"/>
              <a:t> </a:t>
            </a:r>
          </a:p>
          <a:p>
            <a:r>
              <a:rPr lang="fr-FR" dirty="0">
                <a:solidFill>
                  <a:srgbClr val="C5A5C5"/>
                </a:solidFill>
                <a:effectLst/>
              </a:rPr>
              <a:t>function</a:t>
            </a:r>
            <a:r>
              <a:rPr lang="fr-FR" dirty="0"/>
              <a:t> </a:t>
            </a:r>
            <a:r>
              <a:rPr lang="fr-FR" dirty="0">
                <a:solidFill>
                  <a:srgbClr val="79B6F2"/>
                </a:solidFill>
                <a:effectLst/>
              </a:rPr>
              <a:t>Example</a:t>
            </a:r>
            <a:r>
              <a:rPr lang="fr-FR" dirty="0">
                <a:solidFill>
                  <a:srgbClr val="88C6BE"/>
                </a:solidFill>
                <a:effectLst/>
              </a:rPr>
              <a:t>()</a:t>
            </a:r>
            <a:r>
              <a:rPr lang="fr-FR" dirty="0"/>
              <a:t> </a:t>
            </a:r>
            <a:r>
              <a:rPr lang="fr-FR" dirty="0">
                <a:solidFill>
                  <a:srgbClr val="88C6BE"/>
                </a:solidFill>
                <a:effectLst/>
              </a:rPr>
              <a:t>{</a:t>
            </a:r>
            <a:r>
              <a:rPr lang="fr-FR" dirty="0"/>
              <a:t> </a:t>
            </a:r>
          </a:p>
          <a:p>
            <a:r>
              <a:rPr lang="fr-FR" b="1" dirty="0">
                <a:solidFill>
                  <a:srgbClr val="C5A5C5"/>
                </a:solidFill>
                <a:effectLst/>
              </a:rPr>
              <a:t>const</a:t>
            </a:r>
            <a:r>
              <a:rPr lang="fr-FR" b="1" dirty="0"/>
              <a:t> </a:t>
            </a:r>
            <a:r>
              <a:rPr lang="fr-FR" b="1" dirty="0">
                <a:solidFill>
                  <a:srgbClr val="88C6BE"/>
                </a:solidFill>
                <a:effectLst/>
              </a:rPr>
              <a:t>[</a:t>
            </a:r>
            <a:r>
              <a:rPr lang="fr-FR" b="1" dirty="0"/>
              <a:t>count</a:t>
            </a:r>
            <a:r>
              <a:rPr lang="fr-FR" b="1" dirty="0">
                <a:solidFill>
                  <a:srgbClr val="88C6BE"/>
                </a:solidFill>
                <a:effectLst/>
              </a:rPr>
              <a:t>,</a:t>
            </a:r>
            <a:r>
              <a:rPr lang="fr-FR" b="1" dirty="0"/>
              <a:t> setCount</a:t>
            </a:r>
            <a:r>
              <a:rPr lang="fr-FR" b="1" dirty="0">
                <a:solidFill>
                  <a:srgbClr val="88C6BE"/>
                </a:solidFill>
                <a:effectLst/>
              </a:rPr>
              <a:t>]</a:t>
            </a:r>
            <a:r>
              <a:rPr lang="fr-FR" b="1" dirty="0"/>
              <a:t> </a:t>
            </a:r>
            <a:r>
              <a:rPr lang="fr-FR" b="1" dirty="0">
                <a:solidFill>
                  <a:srgbClr val="D7DEEA"/>
                </a:solidFill>
                <a:effectLst/>
              </a:rPr>
              <a:t>=</a:t>
            </a:r>
            <a:r>
              <a:rPr lang="fr-FR" b="1" dirty="0"/>
              <a:t> </a:t>
            </a:r>
            <a:r>
              <a:rPr lang="fr-FR" b="1" dirty="0">
                <a:solidFill>
                  <a:srgbClr val="79B6F2"/>
                </a:solidFill>
                <a:effectLst/>
              </a:rPr>
              <a:t>useState</a:t>
            </a:r>
            <a:r>
              <a:rPr lang="fr-FR" b="1" dirty="0">
                <a:solidFill>
                  <a:srgbClr val="88C6BE"/>
                </a:solidFill>
                <a:effectLst/>
              </a:rPr>
              <a:t>(</a:t>
            </a:r>
            <a:r>
              <a:rPr lang="fr-FR" b="1" dirty="0">
                <a:solidFill>
                  <a:srgbClr val="5A9BCF"/>
                </a:solidFill>
                <a:effectLst/>
              </a:rPr>
              <a:t>0</a:t>
            </a:r>
            <a:r>
              <a:rPr lang="fr-FR" b="1" dirty="0">
                <a:solidFill>
                  <a:srgbClr val="88C6BE"/>
                </a:solidFill>
                <a:effectLst/>
              </a:rPr>
              <a:t>);</a:t>
            </a:r>
            <a:r>
              <a:rPr lang="fr-FR" b="1" dirty="0"/>
              <a:t> </a:t>
            </a:r>
          </a:p>
          <a:p>
            <a:r>
              <a:rPr lang="fr-FR" dirty="0">
                <a:solidFill>
                  <a:srgbClr val="B2B2B2"/>
                </a:solidFill>
                <a:effectLst/>
              </a:rPr>
              <a:t>// Similaire à componentDidMount et componentDidUpdate :</a:t>
            </a:r>
            <a:r>
              <a:rPr lang="fr-FR" dirty="0">
                <a:effectLst/>
              </a:rPr>
              <a:t> </a:t>
            </a:r>
            <a:r>
              <a:rPr lang="fr-FR" b="1" dirty="0">
                <a:solidFill>
                  <a:srgbClr val="79B6F2"/>
                </a:solidFill>
                <a:effectLst/>
              </a:rPr>
              <a:t>useEffect</a:t>
            </a:r>
            <a:r>
              <a:rPr lang="fr-FR" dirty="0">
                <a:solidFill>
                  <a:srgbClr val="88C6BE"/>
                </a:solidFill>
                <a:effectLst/>
              </a:rPr>
              <a:t>(()</a:t>
            </a:r>
            <a:r>
              <a:rPr lang="fr-FR" dirty="0">
                <a:effectLst/>
              </a:rPr>
              <a:t> </a:t>
            </a:r>
            <a:r>
              <a:rPr lang="fr-FR" dirty="0">
                <a:solidFill>
                  <a:srgbClr val="D7DEEA"/>
                </a:solidFill>
                <a:effectLst/>
              </a:rPr>
              <a:t>=&gt;</a:t>
            </a:r>
            <a:r>
              <a:rPr lang="fr-FR" dirty="0">
                <a:effectLst/>
              </a:rPr>
              <a:t> </a:t>
            </a:r>
            <a:r>
              <a:rPr lang="fr-FR" dirty="0">
                <a:solidFill>
                  <a:srgbClr val="88C6BE"/>
                </a:solidFill>
                <a:effectLst/>
              </a:rPr>
              <a:t>{</a:t>
            </a:r>
            <a:r>
              <a:rPr lang="fr-FR" dirty="0">
                <a:effectLst/>
              </a:rPr>
              <a:t> </a:t>
            </a:r>
          </a:p>
          <a:p>
            <a:r>
              <a:rPr lang="fr-FR" dirty="0">
                <a:solidFill>
                  <a:srgbClr val="B2B2B2"/>
                </a:solidFill>
                <a:effectLst/>
              </a:rPr>
              <a:t>// Met à jour le titre du document via l’API du navigateur</a:t>
            </a:r>
            <a:r>
              <a:rPr lang="fr-FR" dirty="0">
                <a:effectLst/>
              </a:rPr>
              <a:t> document</a:t>
            </a:r>
            <a:r>
              <a:rPr lang="fr-FR" dirty="0">
                <a:solidFill>
                  <a:srgbClr val="88C6BE"/>
                </a:solidFill>
                <a:effectLst/>
              </a:rPr>
              <a:t>.</a:t>
            </a:r>
            <a:r>
              <a:rPr lang="fr-FR" dirty="0">
                <a:effectLst/>
              </a:rPr>
              <a:t>title </a:t>
            </a:r>
            <a:r>
              <a:rPr lang="fr-FR" dirty="0">
                <a:solidFill>
                  <a:srgbClr val="D7DEEA"/>
                </a:solidFill>
                <a:effectLst/>
              </a:rPr>
              <a:t>=</a:t>
            </a:r>
            <a:r>
              <a:rPr lang="fr-FR" dirty="0">
                <a:effectLst/>
              </a:rPr>
              <a:t> </a:t>
            </a:r>
            <a:r>
              <a:rPr lang="fr-FR" dirty="0">
                <a:solidFill>
                  <a:srgbClr val="8DC891"/>
                </a:solidFill>
                <a:effectLst/>
              </a:rPr>
              <a:t>`Vous avez cliqué </a:t>
            </a:r>
            <a:r>
              <a:rPr lang="fr-FR" dirty="0">
                <a:solidFill>
                  <a:srgbClr val="88C6BE"/>
                </a:solidFill>
                <a:effectLst/>
              </a:rPr>
              <a:t>${</a:t>
            </a:r>
            <a:r>
              <a:rPr lang="fr-FR" dirty="0">
                <a:effectLst/>
              </a:rPr>
              <a:t>count</a:t>
            </a:r>
            <a:r>
              <a:rPr lang="fr-FR" dirty="0">
                <a:solidFill>
                  <a:srgbClr val="88C6BE"/>
                </a:solidFill>
                <a:effectLst/>
              </a:rPr>
              <a:t>}</a:t>
            </a:r>
            <a:r>
              <a:rPr lang="fr-FR" dirty="0">
                <a:solidFill>
                  <a:srgbClr val="8DC891"/>
                </a:solidFill>
                <a:effectLst/>
              </a:rPr>
              <a:t> fois`</a:t>
            </a:r>
            <a:r>
              <a:rPr lang="fr-FR" dirty="0">
                <a:solidFill>
                  <a:srgbClr val="88C6BE"/>
                </a:solidFill>
                <a:effectLst/>
              </a:rPr>
              <a:t>;</a:t>
            </a:r>
            <a:r>
              <a:rPr lang="fr-FR" dirty="0">
                <a:effectLst/>
              </a:rPr>
              <a:t> </a:t>
            </a:r>
          </a:p>
          <a:p>
            <a:r>
              <a:rPr lang="fr-FR" dirty="0">
                <a:solidFill>
                  <a:srgbClr val="88C6BE"/>
                </a:solidFill>
                <a:effectLst/>
              </a:rPr>
              <a:t>});</a:t>
            </a:r>
            <a:r>
              <a:rPr lang="fr-FR" dirty="0"/>
              <a:t> </a:t>
            </a:r>
          </a:p>
          <a:p>
            <a:r>
              <a:rPr lang="fr-FR" dirty="0">
                <a:solidFill>
                  <a:srgbClr val="C5A5C5"/>
                </a:solidFill>
                <a:effectLst/>
              </a:rPr>
              <a:t>return</a:t>
            </a:r>
            <a:r>
              <a:rPr lang="fr-FR" dirty="0"/>
              <a:t> </a:t>
            </a:r>
            <a:r>
              <a:rPr lang="fr-FR" dirty="0">
                <a:solidFill>
                  <a:srgbClr val="88C6BE"/>
                </a:solidFill>
                <a:effectLst/>
              </a:rPr>
              <a: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effectLst/>
              </a:rPr>
              <a:t>Vous avez cliqué </a:t>
            </a:r>
            <a:r>
              <a:rPr lang="fr-FR" b="1" dirty="0">
                <a:solidFill>
                  <a:srgbClr val="88C6BE"/>
                </a:solidFill>
                <a:effectLst/>
              </a:rPr>
              <a:t>{</a:t>
            </a:r>
            <a:r>
              <a:rPr lang="fr-FR" b="1" dirty="0"/>
              <a:t>count</a:t>
            </a:r>
            <a:r>
              <a:rPr lang="fr-FR" b="1" dirty="0">
                <a:solidFill>
                  <a:srgbClr val="88C6BE"/>
                </a:solidFill>
                <a:effectLst/>
              </a:rPr>
              <a:t>}</a:t>
            </a:r>
            <a:r>
              <a:rPr lang="fr-FR" b="1" dirty="0">
                <a:effectLst/>
              </a:rPr>
              <a:t> </a:t>
            </a:r>
            <a:r>
              <a:rPr lang="fr-FR" dirty="0">
                <a:effectLst/>
              </a:rPr>
              <a:t>fois</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button </a:t>
            </a:r>
            <a:r>
              <a:rPr lang="fr-FR" dirty="0">
                <a:solidFill>
                  <a:srgbClr val="C5A5C5"/>
                </a:solidFill>
                <a:effectLst/>
              </a:rPr>
              <a:t>onClick</a:t>
            </a:r>
            <a:r>
              <a:rPr lang="fr-FR" dirty="0">
                <a:solidFill>
                  <a:srgbClr val="88C6BE"/>
                </a:solidFill>
                <a:effectLst/>
              </a:rPr>
              <a:t>={()</a:t>
            </a:r>
            <a:r>
              <a:rPr lang="fr-FR" dirty="0">
                <a:solidFill>
                  <a:srgbClr val="FC929E"/>
                </a:solidFill>
                <a:effectLst/>
              </a:rPr>
              <a:t> </a:t>
            </a:r>
            <a:r>
              <a:rPr lang="fr-FR" dirty="0">
                <a:solidFill>
                  <a:srgbClr val="D7DEEA"/>
                </a:solidFill>
                <a:effectLst/>
              </a:rPr>
              <a:t>=&gt;</a:t>
            </a:r>
            <a:r>
              <a:rPr lang="fr-FR" dirty="0">
                <a:solidFill>
                  <a:srgbClr val="FC929E"/>
                </a:solidFill>
                <a:effectLst/>
              </a:rPr>
              <a:t> </a:t>
            </a:r>
            <a:r>
              <a:rPr lang="fr-FR" b="1" dirty="0">
                <a:solidFill>
                  <a:srgbClr val="79B6F2"/>
                </a:solidFill>
                <a:effectLst/>
              </a:rPr>
              <a:t>setCount</a:t>
            </a:r>
            <a:r>
              <a:rPr lang="fr-FR" b="1" dirty="0">
                <a:solidFill>
                  <a:srgbClr val="88C6BE"/>
                </a:solidFill>
                <a:effectLst/>
              </a:rPr>
              <a:t>(</a:t>
            </a:r>
            <a:r>
              <a:rPr lang="fr-FR" b="1" dirty="0">
                <a:solidFill>
                  <a:srgbClr val="FC929E"/>
                </a:solidFill>
                <a:effectLst/>
              </a:rPr>
              <a:t>count </a:t>
            </a:r>
            <a:r>
              <a:rPr lang="fr-FR" b="1" dirty="0">
                <a:solidFill>
                  <a:srgbClr val="D7DEEA"/>
                </a:solidFill>
                <a:effectLst/>
              </a:rPr>
              <a:t>+</a:t>
            </a:r>
            <a:r>
              <a:rPr lang="fr-FR" b="1" dirty="0">
                <a:solidFill>
                  <a:srgbClr val="FC929E"/>
                </a:solidFill>
                <a:effectLst/>
              </a:rPr>
              <a:t> </a:t>
            </a:r>
            <a:r>
              <a:rPr lang="fr-FR" b="1" dirty="0">
                <a:solidFill>
                  <a:srgbClr val="5A9BCF"/>
                </a:solidFill>
                <a:effectLst/>
              </a:rPr>
              <a:t>1</a:t>
            </a:r>
            <a:r>
              <a:rPr lang="fr-FR" b="1" dirty="0">
                <a:solidFill>
                  <a:srgbClr val="88C6BE"/>
                </a:solidFill>
                <a:effectLst/>
              </a:rPr>
              <a:t>)</a:t>
            </a:r>
            <a:r>
              <a:rPr lang="fr-FR" dirty="0">
                <a:solidFill>
                  <a:srgbClr val="88C6BE"/>
                </a:solidFill>
                <a:effectLst/>
              </a:rPr>
              <a:t>}&gt;</a:t>
            </a:r>
            <a:r>
              <a:rPr lang="fr-FR" dirty="0"/>
              <a:t> </a:t>
            </a:r>
            <a:r>
              <a:rPr lang="fr-FR" dirty="0">
                <a:effectLst/>
              </a:rPr>
              <a:t>Cliquez ici</a:t>
            </a:r>
            <a:r>
              <a:rPr lang="fr-FR" dirty="0"/>
              <a:t> </a:t>
            </a:r>
            <a:r>
              <a:rPr lang="fr-FR" dirty="0">
                <a:solidFill>
                  <a:srgbClr val="88C6BE"/>
                </a:solidFill>
                <a:effectLst/>
              </a:rPr>
              <a:t>&lt;/</a:t>
            </a:r>
            <a:r>
              <a:rPr lang="fr-FR" dirty="0">
                <a:solidFill>
                  <a:srgbClr val="FC929E"/>
                </a:solidFill>
                <a:effectLst/>
              </a:rPr>
              <a:t>button</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a:t>
            </a:r>
            <a:r>
              <a:rPr lang="fr-FR" dirty="0"/>
              <a:t> </a:t>
            </a:r>
          </a:p>
          <a:p>
            <a:r>
              <a:rPr lang="fr-FR" dirty="0">
                <a:solidFill>
                  <a:srgbClr val="88C6BE"/>
                </a:solidFill>
                <a:effectLst/>
              </a:rPr>
              <a:t>}</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84</a:t>
            </a:fld>
            <a:endParaRPr lang="fr-FR" dirty="0"/>
          </a:p>
        </p:txBody>
      </p:sp>
    </p:spTree>
    <p:extLst>
      <p:ext uri="{BB962C8B-B14F-4D97-AF65-F5344CB8AC3E}">
        <p14:creationId xmlns:p14="http://schemas.microsoft.com/office/powerpoint/2010/main" val="37299186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85</a:t>
            </a:fld>
            <a:endParaRPr lang="fr-FR" dirty="0"/>
          </a:p>
        </p:txBody>
      </p:sp>
    </p:spTree>
    <p:extLst>
      <p:ext uri="{BB962C8B-B14F-4D97-AF65-F5344CB8AC3E}">
        <p14:creationId xmlns:p14="http://schemas.microsoft.com/office/powerpoint/2010/main" val="1902708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86</a:t>
            </a:fld>
            <a:endParaRPr lang="fr-FR" dirty="0"/>
          </a:p>
        </p:txBody>
      </p:sp>
    </p:spTree>
    <p:extLst>
      <p:ext uri="{BB962C8B-B14F-4D97-AF65-F5344CB8AC3E}">
        <p14:creationId xmlns:p14="http://schemas.microsoft.com/office/powerpoint/2010/main" val="10118680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https://fbflipper.com/docs/features/react-native/</a:t>
            </a:r>
          </a:p>
          <a:p>
            <a:r>
              <a:rPr lang="fr-FR" dirty="0"/>
              <a:t>Flipper peut etre mis en œuvre avant la 0.69 avec installation et configuration manuelle</a:t>
            </a:r>
          </a:p>
          <a:p>
            <a:endParaRPr lang="fr-FR" dirty="0"/>
          </a:p>
          <a:p>
            <a:r>
              <a:rPr lang="fr-FR" dirty="0"/>
              <a:t>Install </a:t>
            </a:r>
            <a:r>
              <a:rPr lang="fr-FR" dirty="0" err="1"/>
              <a:t>watch</a:t>
            </a:r>
            <a:r>
              <a:rPr lang="fr-FR" dirty="0"/>
              <a:t> man : </a:t>
            </a:r>
            <a:r>
              <a:rPr lang="fr-FR" b="0" i="0" dirty="0">
                <a:solidFill>
                  <a:srgbClr val="000000"/>
                </a:solidFill>
                <a:effectLst/>
                <a:latin typeface="-apple-system"/>
              </a:rPr>
              <a:t>https://facebook.github.io/watchman/ (PS &gt;</a:t>
            </a:r>
            <a:r>
              <a:rPr lang="fr-FR" b="0" i="0" dirty="0">
                <a:solidFill>
                  <a:srgbClr val="393A34"/>
                </a:solidFill>
                <a:effectLst/>
                <a:latin typeface="SFMono-Regular"/>
              </a:rPr>
              <a:t>choco </a:t>
            </a:r>
            <a:r>
              <a:rPr lang="fr-FR" b="0" i="0" dirty="0" err="1">
                <a:solidFill>
                  <a:srgbClr val="393A34"/>
                </a:solidFill>
                <a:effectLst/>
                <a:latin typeface="SFMono-Regular"/>
              </a:rPr>
              <a:t>install</a:t>
            </a:r>
            <a:r>
              <a:rPr lang="fr-FR" b="0" i="0" dirty="0">
                <a:solidFill>
                  <a:srgbClr val="393A34"/>
                </a:solidFill>
                <a:effectLst/>
                <a:latin typeface="SFMono-Regular"/>
              </a:rPr>
              <a:t> watchman)</a:t>
            </a:r>
          </a:p>
          <a:p>
            <a:endParaRPr lang="fr-FR" b="0" i="0" dirty="0">
              <a:solidFill>
                <a:srgbClr val="393A34"/>
              </a:solidFill>
              <a:effectLst/>
              <a:latin typeface="SFMono-Regular"/>
            </a:endParaRPr>
          </a:p>
          <a:p>
            <a:r>
              <a:rPr lang="fr-FR" b="0" i="0" dirty="0">
                <a:solidFill>
                  <a:srgbClr val="393A34"/>
                </a:solidFill>
                <a:effectLst/>
                <a:latin typeface="SFMono-Regular"/>
              </a:rPr>
              <a:t>Activé et installer les plugins, certains </a:t>
            </a:r>
            <a:r>
              <a:rPr lang="fr-FR" b="0" i="0" dirty="0" err="1">
                <a:solidFill>
                  <a:srgbClr val="393A34"/>
                </a:solidFill>
                <a:effectLst/>
                <a:latin typeface="SFMono-Regular"/>
              </a:rPr>
              <a:t>necessitent</a:t>
            </a:r>
            <a:r>
              <a:rPr lang="fr-FR" b="0" i="0" dirty="0">
                <a:solidFill>
                  <a:srgbClr val="393A34"/>
                </a:solidFill>
                <a:effectLst/>
                <a:latin typeface="SFMono-Regular"/>
              </a:rPr>
              <a:t> </a:t>
            </a:r>
            <a:r>
              <a:rPr lang="fr-FR" b="0" i="0" dirty="0" err="1">
                <a:solidFill>
                  <a:srgbClr val="393A34"/>
                </a:solidFill>
                <a:effectLst/>
                <a:latin typeface="SFMono-Regular"/>
              </a:rPr>
              <a:t>l’install</a:t>
            </a:r>
            <a:r>
              <a:rPr lang="fr-FR" b="0" i="0" dirty="0">
                <a:solidFill>
                  <a:srgbClr val="393A34"/>
                </a:solidFill>
                <a:effectLst/>
                <a:latin typeface="SFMono-Regular"/>
              </a:rPr>
              <a:t> global du composant pour son intégration dans flipper (react-</a:t>
            </a:r>
            <a:r>
              <a:rPr lang="fr-FR" b="0" i="0" dirty="0" err="1">
                <a:solidFill>
                  <a:srgbClr val="393A34"/>
                </a:solidFill>
                <a:effectLst/>
                <a:latin typeface="SFMono-Regular"/>
              </a:rPr>
              <a:t>devtools</a:t>
            </a:r>
            <a:r>
              <a:rPr lang="fr-FR" b="0" i="0">
                <a:solidFill>
                  <a:srgbClr val="393A34"/>
                </a:solidFill>
                <a:effectLst/>
                <a:latin typeface="SFMono-Regular"/>
              </a:rPr>
              <a:t>)</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87</a:t>
            </a:fld>
            <a:endParaRPr lang="fr-FR" dirty="0"/>
          </a:p>
        </p:txBody>
      </p:sp>
    </p:spTree>
    <p:extLst>
      <p:ext uri="{BB962C8B-B14F-4D97-AF65-F5344CB8AC3E}">
        <p14:creationId xmlns:p14="http://schemas.microsoft.com/office/powerpoint/2010/main" val="4806572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dirty="0"/>
          </a:p>
        </p:txBody>
      </p:sp>
    </p:spTree>
    <p:extLst>
      <p:ext uri="{BB962C8B-B14F-4D97-AF65-F5344CB8AC3E}">
        <p14:creationId xmlns:p14="http://schemas.microsoft.com/office/powerpoint/2010/main" val="14989114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89</a:t>
            </a:fld>
            <a:endParaRPr lang="fr-FR" dirty="0"/>
          </a:p>
        </p:txBody>
      </p:sp>
    </p:spTree>
    <p:extLst>
      <p:ext uri="{BB962C8B-B14F-4D97-AF65-F5344CB8AC3E}">
        <p14:creationId xmlns:p14="http://schemas.microsoft.com/office/powerpoint/2010/main" val="1434442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a:t>
            </a:fld>
            <a:endParaRPr lang="fr-FR" dirty="0"/>
          </a:p>
        </p:txBody>
      </p:sp>
    </p:spTree>
    <p:extLst>
      <p:ext uri="{BB962C8B-B14F-4D97-AF65-F5344CB8AC3E}">
        <p14:creationId xmlns:p14="http://schemas.microsoft.com/office/powerpoint/2010/main" val="25029873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90</a:t>
            </a:fld>
            <a:endParaRPr lang="fr-FR" dirty="0"/>
          </a:p>
        </p:txBody>
      </p:sp>
    </p:spTree>
    <p:extLst>
      <p:ext uri="{BB962C8B-B14F-4D97-AF65-F5344CB8AC3E}">
        <p14:creationId xmlns:p14="http://schemas.microsoft.com/office/powerpoint/2010/main" val="23253196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dirty="0"/>
          </a:p>
        </p:txBody>
      </p:sp>
    </p:spTree>
    <p:extLst>
      <p:ext uri="{BB962C8B-B14F-4D97-AF65-F5344CB8AC3E}">
        <p14:creationId xmlns:p14="http://schemas.microsoft.com/office/powerpoint/2010/main" val="1581331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92</a:t>
            </a:fld>
            <a:endParaRPr lang="fr-FR" dirty="0"/>
          </a:p>
        </p:txBody>
      </p:sp>
    </p:spTree>
    <p:extLst>
      <p:ext uri="{BB962C8B-B14F-4D97-AF65-F5344CB8AC3E}">
        <p14:creationId xmlns:p14="http://schemas.microsoft.com/office/powerpoint/2010/main" val="34227272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93</a:t>
            </a:fld>
            <a:endParaRPr lang="fr-FR" dirty="0"/>
          </a:p>
        </p:txBody>
      </p:sp>
    </p:spTree>
    <p:extLst>
      <p:ext uri="{BB962C8B-B14F-4D97-AF65-F5344CB8AC3E}">
        <p14:creationId xmlns:p14="http://schemas.microsoft.com/office/powerpoint/2010/main" val="13441633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94</a:t>
            </a:fld>
            <a:endParaRPr lang="fr-FR" dirty="0"/>
          </a:p>
        </p:txBody>
      </p:sp>
    </p:spTree>
    <p:extLst>
      <p:ext uri="{BB962C8B-B14F-4D97-AF65-F5344CB8AC3E}">
        <p14:creationId xmlns:p14="http://schemas.microsoft.com/office/powerpoint/2010/main" val="5773225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95</a:t>
            </a:fld>
            <a:endParaRPr lang="fr-FR" dirty="0"/>
          </a:p>
        </p:txBody>
      </p:sp>
    </p:spTree>
    <p:extLst>
      <p:ext uri="{BB962C8B-B14F-4D97-AF65-F5344CB8AC3E}">
        <p14:creationId xmlns:p14="http://schemas.microsoft.com/office/powerpoint/2010/main" val="6398066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96</a:t>
            </a:fld>
            <a:endParaRPr lang="fr-FR" dirty="0"/>
          </a:p>
        </p:txBody>
      </p:sp>
    </p:spTree>
    <p:extLst>
      <p:ext uri="{BB962C8B-B14F-4D97-AF65-F5344CB8AC3E}">
        <p14:creationId xmlns:p14="http://schemas.microsoft.com/office/powerpoint/2010/main" val="29023008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97</a:t>
            </a:fld>
            <a:endParaRPr lang="fr-FR" dirty="0"/>
          </a:p>
        </p:txBody>
      </p:sp>
    </p:spTree>
    <p:extLst>
      <p:ext uri="{BB962C8B-B14F-4D97-AF65-F5344CB8AC3E}">
        <p14:creationId xmlns:p14="http://schemas.microsoft.com/office/powerpoint/2010/main" val="42697197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98</a:t>
            </a:fld>
            <a:endParaRPr lang="fr-FR" dirty="0"/>
          </a:p>
        </p:txBody>
      </p:sp>
    </p:spTree>
    <p:extLst>
      <p:ext uri="{BB962C8B-B14F-4D97-AF65-F5344CB8AC3E}">
        <p14:creationId xmlns:p14="http://schemas.microsoft.com/office/powerpoint/2010/main" val="31082038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99</a:t>
            </a:fld>
            <a:endParaRPr lang="fr-FR" dirty="0"/>
          </a:p>
        </p:txBody>
      </p:sp>
    </p:spTree>
    <p:extLst>
      <p:ext uri="{BB962C8B-B14F-4D97-AF65-F5344CB8AC3E}">
        <p14:creationId xmlns:p14="http://schemas.microsoft.com/office/powerpoint/2010/main" val="3619228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pizplomb.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userDrawn="1"/>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2095052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05840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37911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792823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449719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et contenu postit smal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27990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contenu postit medium">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1206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postit 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385971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postit 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401964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643466"/>
            <a:ext cx="552453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0" y="1022761"/>
            <a:ext cx="4095779" cy="220500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6841066" y="3434304"/>
            <a:ext cx="552453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7429510" y="3824629"/>
            <a:ext cx="4095779" cy="1902007"/>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8335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5524539"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5662996" y="643466"/>
            <a:ext cx="671954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6420172" y="1019184"/>
            <a:ext cx="5105118" cy="2482929"/>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5646057" y="3768126"/>
            <a:ext cx="671954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6420172" y="4114800"/>
            <a:ext cx="5105118" cy="2379706"/>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9556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3733801" y="1928801"/>
            <a:ext cx="3198419" cy="3000398"/>
          </a:xfrm>
          <a:prstGeom prst="rect">
            <a:avLst/>
          </a:prstGeom>
        </p:spPr>
      </p:pic>
    </p:spTree>
    <p:extLst>
      <p:ext uri="{BB962C8B-B14F-4D97-AF65-F5344CB8AC3E}">
        <p14:creationId xmlns:p14="http://schemas.microsoft.com/office/powerpoint/2010/main" val="528673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re et contenu postit X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104882"/>
            <a:ext cx="4095779" cy="4910200"/>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635038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re et contenu postit XXLarge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637163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re et contenu postit 3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1" y="1142984"/>
            <a:ext cx="477470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4474723" y="428604"/>
            <a:ext cx="7907821"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155661" y="1104882"/>
            <a:ext cx="6369629" cy="4910200"/>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439499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re et contenu 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851451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460784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20838916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0563050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re et contenu + sous tit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06437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aison et legend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631546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4662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82713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dirty="0"/>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dirty="0"/>
              <a:t>Cliquez sur l'icône pour ajouter une image</a:t>
            </a:r>
          </a:p>
        </p:txBody>
      </p:sp>
    </p:spTree>
    <p:extLst>
      <p:ext uri="{BB962C8B-B14F-4D97-AF65-F5344CB8AC3E}">
        <p14:creationId xmlns:p14="http://schemas.microsoft.com/office/powerpoint/2010/main" val="40573872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145258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519732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17117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13201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893133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Tree>
    <p:extLst>
      <p:ext uri="{BB962C8B-B14F-4D97-AF65-F5344CB8AC3E}">
        <p14:creationId xmlns:p14="http://schemas.microsoft.com/office/powerpoint/2010/main" val="1039675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29341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3229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419184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n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10772429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29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dirty="0"/>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CF38CC-5F27-469E-B56C-2FA9118B48E4}" type="slidenum">
              <a:rPr lang="fr-FR" smtClean="0"/>
              <a:t>‹N°›</a:t>
            </a:fld>
            <a:endParaRPr lang="fr-FR" dirty="0"/>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78890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essources 1">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Préfixe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228410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essources 2">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possibilités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a:solidFill>
                    <a:srgbClr val="007400"/>
                  </a:solidFill>
                  <a:latin typeface="inherit"/>
                </a:rPr>
                <a:t>Author:</a:t>
              </a:r>
              <a:r>
                <a:rPr lang="fr-FR" sz="1400" b="1" i="1" dirty="0">
                  <a:solidFill>
                    <a:srgbClr val="007400"/>
                  </a:solidFill>
                  <a:latin typeface="inherit"/>
                </a:rPr>
                <a:t> </a:t>
              </a:r>
              <a:r>
                <a:rPr lang="fr-FR" sz="1200" i="1" dirty="0">
                  <a:solidFill>
                    <a:srgbClr val="007400"/>
                  </a:solidFill>
                  <a:latin typeface="inherit"/>
                </a:rPr>
                <a:t>it’s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Path:</a:t>
              </a:r>
              <a:r>
                <a:rPr lang="fr-FR" sz="1400" i="1" dirty="0">
                  <a:solidFill>
                    <a:srgbClr val="007400"/>
                  </a:solidFill>
                  <a:latin typeface="inherit"/>
                </a:rPr>
                <a:t> </a:t>
              </a:r>
              <a:r>
                <a:rPr lang="fr-FR" sz="1200" i="1" dirty="0">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dirty="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14765629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6693619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B03848A5-E1F6-4C64-9105-2C7E8735D5FD}" type="datetimeFigureOut">
              <a:rPr lang="fr-FR" smtClean="0"/>
              <a:t>19/11/2025</a:t>
            </a:fld>
            <a:endParaRPr lang="fr-FR" dirty="0"/>
          </a:p>
        </p:txBody>
      </p:sp>
      <p:sp>
        <p:nvSpPr>
          <p:cNvPr id="10" name="Slide Number Placeholder 34"/>
          <p:cNvSpPr>
            <a:spLocks noGrp="1"/>
          </p:cNvSpPr>
          <p:nvPr>
            <p:ph type="sldNum" sz="quarter" idx="19"/>
          </p:nvPr>
        </p:nvSpPr>
        <p:spPr/>
        <p:txBody>
          <a:bodyPr/>
          <a:lstStyle>
            <a:lvl1pPr>
              <a:defRPr/>
            </a:lvl1pPr>
          </a:lstStyle>
          <a:p>
            <a:fld id="{56CF38CC-5F27-469E-B56C-2FA9118B48E4}" type="slidenum">
              <a:rPr lang="fr-FR" smtClean="0"/>
              <a:t>‹N°›</a:t>
            </a:fld>
            <a:endParaRPr lang="fr-FR" dirty="0"/>
          </a:p>
        </p:txBody>
      </p:sp>
      <p:sp>
        <p:nvSpPr>
          <p:cNvPr id="12" name="Footer Placeholder 35"/>
          <p:cNvSpPr>
            <a:spLocks noGrp="1"/>
          </p:cNvSpPr>
          <p:nvPr>
            <p:ph type="ftr" sz="quarter" idx="20"/>
          </p:nvPr>
        </p:nvSpPr>
        <p:spPr/>
        <p:txBody>
          <a:bodyPr/>
          <a:lstStyle>
            <a:lvl1pPr>
              <a:defRPr/>
            </a:lvl1pPr>
          </a:lstStyle>
          <a:p>
            <a:endParaRPr lang="fr-FR" dirty="0"/>
          </a:p>
        </p:txBody>
      </p:sp>
    </p:spTree>
    <p:extLst>
      <p:ext uri="{BB962C8B-B14F-4D97-AF65-F5344CB8AC3E}">
        <p14:creationId xmlns:p14="http://schemas.microsoft.com/office/powerpoint/2010/main" val="2146959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p:cNvSpPr>
            <a:spLocks noGrp="1"/>
          </p:cNvSpPr>
          <p:nvPr>
            <p:ph type="dt" sz="half" idx="15"/>
          </p:nvPr>
        </p:nvSpPr>
        <p:spPr/>
        <p:txBody>
          <a:bodyPr/>
          <a:lstStyle>
            <a:lvl1pPr>
              <a:defRPr/>
            </a:lvl1pPr>
          </a:lstStyle>
          <a:p>
            <a:fld id="{B03848A5-E1F6-4C64-9105-2C7E8735D5FD}" type="datetimeFigureOut">
              <a:rPr lang="fr-FR" smtClean="0"/>
              <a:t>19/11/2025</a:t>
            </a:fld>
            <a:endParaRPr lang="fr-FR" dirty="0"/>
          </a:p>
        </p:txBody>
      </p:sp>
      <p:sp>
        <p:nvSpPr>
          <p:cNvPr id="10" name="Slide Number Placeholder 30"/>
          <p:cNvSpPr>
            <a:spLocks noGrp="1"/>
          </p:cNvSpPr>
          <p:nvPr>
            <p:ph type="sldNum" sz="quarter" idx="16"/>
          </p:nvPr>
        </p:nvSpPr>
        <p:spPr/>
        <p:txBody>
          <a:bodyPr/>
          <a:lstStyle>
            <a:lvl1pPr>
              <a:defRPr/>
            </a:lvl1pPr>
          </a:lstStyle>
          <a:p>
            <a:fld id="{56CF38CC-5F27-469E-B56C-2FA9118B48E4}" type="slidenum">
              <a:rPr lang="fr-FR" smtClean="0"/>
              <a:t>‹N°›</a:t>
            </a:fld>
            <a:endParaRPr lang="fr-FR" dirty="0"/>
          </a:p>
        </p:txBody>
      </p:sp>
      <p:sp>
        <p:nvSpPr>
          <p:cNvPr id="12" name="Footer Placeholder 31"/>
          <p:cNvSpPr>
            <a:spLocks noGrp="1"/>
          </p:cNvSpPr>
          <p:nvPr>
            <p:ph type="ftr" sz="quarter" idx="17"/>
          </p:nvPr>
        </p:nvSpPr>
        <p:spPr/>
        <p:txBody>
          <a:bodyPr/>
          <a:lstStyle>
            <a:lvl1pPr>
              <a:defRPr/>
            </a:lvl1pPr>
          </a:lstStyle>
          <a:p>
            <a:endParaRPr lang="fr-FR" dirty="0"/>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Tree>
    <p:extLst>
      <p:ext uri="{BB962C8B-B14F-4D97-AF65-F5344CB8AC3E}">
        <p14:creationId xmlns:p14="http://schemas.microsoft.com/office/powerpoint/2010/main" val="41355523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570581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5215368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5971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1151065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03848A5-E1F6-4C64-9105-2C7E8735D5FD}" type="datetimeFigureOut">
              <a:rPr lang="fr-FR" smtClean="0"/>
              <a:t>19/11/2025</a:t>
            </a:fld>
            <a:endParaRPr lang="fr-FR" dirty="0"/>
          </a:p>
        </p:txBody>
      </p:sp>
      <p:sp>
        <p:nvSpPr>
          <p:cNvPr id="4" name="Slide Number Placeholder 21"/>
          <p:cNvSpPr>
            <a:spLocks noGrp="1"/>
          </p:cNvSpPr>
          <p:nvPr>
            <p:ph type="sldNum" sz="quarter" idx="11"/>
          </p:nvPr>
        </p:nvSpPr>
        <p:spPr/>
        <p:txBody>
          <a:bodyPr/>
          <a:lstStyle>
            <a:lvl1pPr>
              <a:defRPr/>
            </a:lvl1pPr>
          </a:lstStyle>
          <a:p>
            <a:fld id="{56CF38CC-5F27-469E-B56C-2FA9118B48E4}" type="slidenum">
              <a:rPr lang="fr-FR" smtClean="0"/>
              <a:t>‹N°›</a:t>
            </a:fld>
            <a:endParaRPr lang="fr-FR" dirty="0"/>
          </a:p>
        </p:txBody>
      </p:sp>
      <p:sp>
        <p:nvSpPr>
          <p:cNvPr id="5" name="Footer Placeholder 22"/>
          <p:cNvSpPr>
            <a:spLocks noGrp="1"/>
          </p:cNvSpPr>
          <p:nvPr>
            <p:ph type="ftr" sz="quarter" idx="12"/>
          </p:nvPr>
        </p:nvSpPr>
        <p:spPr/>
        <p:txBody>
          <a:bodyPr/>
          <a:lstStyle>
            <a:lvl1pPr>
              <a:defRPr/>
            </a:lvl1pPr>
          </a:lstStyle>
          <a:p>
            <a:endParaRPr lang="fr-FR" dirty="0"/>
          </a:p>
        </p:txBody>
      </p:sp>
    </p:spTree>
    <p:extLst>
      <p:ext uri="{BB962C8B-B14F-4D97-AF65-F5344CB8AC3E}">
        <p14:creationId xmlns:p14="http://schemas.microsoft.com/office/powerpoint/2010/main" val="29649671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0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45978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pPr/>
              <a:t>19/11/2025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357668" y="428604"/>
            <a:ext cx="6215377" cy="7343795"/>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6771739" y="1000108"/>
            <a:ext cx="5039301" cy="5715039"/>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9372839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30481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pPr/>
              <a:t>19/11/2025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pPr/>
              <a:t>‹N°›</a:t>
            </a:fld>
            <a:endParaRPr lang="fr-FR"/>
          </a:p>
        </p:txBody>
      </p:sp>
      <p:sp>
        <p:nvSpPr>
          <p:cNvPr id="8" name="Espace réservé du contenu 2">
            <a:extLst>
              <a:ext uri="{FF2B5EF4-FFF2-40B4-BE49-F238E27FC236}">
                <a16:creationId xmlns:a16="http://schemas.microsoft.com/office/drawing/2014/main" id="{76CF5E94-55B8-E56C-3812-E543CE6305D1}"/>
              </a:ext>
            </a:extLst>
          </p:cNvPr>
          <p:cNvSpPr>
            <a:spLocks noGrp="1"/>
          </p:cNvSpPr>
          <p:nvPr>
            <p:ph idx="13" hasCustomPrompt="1"/>
          </p:nvPr>
        </p:nvSpPr>
        <p:spPr>
          <a:xfrm>
            <a:off x="4476739" y="3536830"/>
            <a:ext cx="7429552" cy="283236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Espace réservé du contenu 2">
            <a:extLst>
              <a:ext uri="{FF2B5EF4-FFF2-40B4-BE49-F238E27FC236}">
                <a16:creationId xmlns:a16="http://schemas.microsoft.com/office/drawing/2014/main" id="{CDEA718B-6D25-D3FD-6ED3-68F6A5984D0E}"/>
              </a:ext>
            </a:extLst>
          </p:cNvPr>
          <p:cNvSpPr>
            <a:spLocks noGrp="1"/>
          </p:cNvSpPr>
          <p:nvPr>
            <p:ph idx="14" hasCustomPrompt="1"/>
          </p:nvPr>
        </p:nvSpPr>
        <p:spPr>
          <a:xfrm>
            <a:off x="380961" y="1435100"/>
            <a:ext cx="4000528" cy="49340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052606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19/11/2025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561906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19/11/2025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469556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46845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544831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95552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19/11/2025</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8689945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jpe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03848A5-E1F6-4C64-9105-2C7E8735D5FD}" type="datetimeFigureOut">
              <a:rPr lang="fr-FR" smtClean="0"/>
              <a:t>19/11/2025</a:t>
            </a:fld>
            <a:endParaRPr lang="fr-FR" dirty="0"/>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noaction">
              <a:snd r:embed="rId5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noaction">
              <a:snd r:embed="rId5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59397078"/>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707" r:id="rId18"/>
    <p:sldLayoutId id="2147483708" r:id="rId19"/>
    <p:sldLayoutId id="2147483677" r:id="rId20"/>
    <p:sldLayoutId id="2147483715" r:id="rId21"/>
    <p:sldLayoutId id="2147483714"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6" r:id="rId41"/>
    <p:sldLayoutId id="2147483698" r:id="rId42"/>
    <p:sldLayoutId id="2147483697" r:id="rId43"/>
    <p:sldLayoutId id="2147483699" r:id="rId44"/>
    <p:sldLayoutId id="2147483700" r:id="rId45"/>
    <p:sldLayoutId id="2147483701" r:id="rId46"/>
    <p:sldLayoutId id="2147483702" r:id="rId47"/>
    <p:sldLayoutId id="2147483703" r:id="rId48"/>
    <p:sldLayoutId id="2147483704" r:id="rId49"/>
    <p:sldLayoutId id="2147483705" r:id="rId50"/>
    <p:sldLayoutId id="2147483712" r:id="rId51"/>
    <p:sldLayoutId id="2147483713" r:id="rId52"/>
    <p:sldLayoutId id="2147483716" r:id="rId53"/>
    <p:sldLayoutId id="2147483717" r:id="rId54"/>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hyperlink" Target="https://reactnative.dev/docs/components-and-apis#basic-components" TargetMode="External"/><Relationship Id="rId2" Type="http://schemas.openxmlformats.org/officeDocument/2006/relationships/notesSlide" Target="../notesSlides/notesSlide104.xml"/><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3" Type="http://schemas.openxmlformats.org/officeDocument/2006/relationships/hyperlink" Target="https://reactnative.dev/docs/view-style-props#props" TargetMode="External"/><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106.xml"/><Relationship Id="rId1" Type="http://schemas.openxmlformats.org/officeDocument/2006/relationships/slideLayout" Target="../slideLayouts/slideLayout34.xml"/><Relationship Id="rId5" Type="http://schemas.openxmlformats.org/officeDocument/2006/relationships/image" Target="../media/image75.png"/><Relationship Id="rId4" Type="http://schemas.openxmlformats.org/officeDocument/2006/relationships/hyperlink" Target="https://reactnative.dev/docs/text"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107.xml"/><Relationship Id="rId1" Type="http://schemas.openxmlformats.org/officeDocument/2006/relationships/slideLayout" Target="../slideLayouts/slideLayout34.xml"/><Relationship Id="rId5" Type="http://schemas.openxmlformats.org/officeDocument/2006/relationships/image" Target="../media/image76.png"/><Relationship Id="rId4" Type="http://schemas.openxmlformats.org/officeDocument/2006/relationships/hyperlink" Target="https://reactnative.dev/docs/text"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reactnative.dev/docs/image-style-props#props" TargetMode="External"/><Relationship Id="rId2" Type="http://schemas.openxmlformats.org/officeDocument/2006/relationships/notesSlide" Target="../notesSlides/notesSlide108.xml"/><Relationship Id="rId1" Type="http://schemas.openxmlformats.org/officeDocument/2006/relationships/slideLayout" Target="../slideLayouts/slideLayout34.xml"/><Relationship Id="rId4" Type="http://schemas.openxmlformats.org/officeDocument/2006/relationships/hyperlink" Target="https://reactnative.dev/docs/image"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9.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1.xml"/><Relationship Id="rId1" Type="http://schemas.openxmlformats.org/officeDocument/2006/relationships/slideLayout" Target="../slideLayouts/slideLayout10.xml"/><Relationship Id="rId4" Type="http://schemas.openxmlformats.org/officeDocument/2006/relationships/image" Target="../media/image80.jpeg"/></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hyperlink" Target="https://reactnative.dev/docs/navigation" TargetMode="External"/><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hyperlink" Target="https://reactnative.dev/docs/backhandler" TargetMode="External"/><Relationship Id="rId2" Type="http://schemas.openxmlformats.org/officeDocument/2006/relationships/notesSlide" Target="../notesSlides/notesSlide118.xml"/><Relationship Id="rId1" Type="http://schemas.openxmlformats.org/officeDocument/2006/relationships/slideLayout" Target="../slideLayouts/slideLayout19.xml"/><Relationship Id="rId4" Type="http://schemas.openxmlformats.org/officeDocument/2006/relationships/hyperlink" Target="https://newbedev.com/react-native-device-back-button-handling"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reactnative.dev/docs/toastandroid" TargetMode="External"/><Relationship Id="rId2" Type="http://schemas.openxmlformats.org/officeDocument/2006/relationships/notesSlide" Target="../notesSlides/notesSlide11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hyperlink" Target="https://reactnative.dev/docs/platform" TargetMode="External"/><Relationship Id="rId2" Type="http://schemas.openxmlformats.org/officeDocument/2006/relationships/notesSlide" Target="../notesSlides/notesSlide120.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3" Type="http://schemas.openxmlformats.org/officeDocument/2006/relationships/hyperlink" Target="https://reactnative.dev/docs/vibration" TargetMode="External"/><Relationship Id="rId2" Type="http://schemas.openxmlformats.org/officeDocument/2006/relationships/notesSlide" Target="../notesSlides/notesSlide121.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hyperlink" Target="https://reactnative.dev/docs/share" TargetMode="External"/><Relationship Id="rId2" Type="http://schemas.openxmlformats.org/officeDocument/2006/relationships/notesSlide" Target="../notesSlides/notesSlide122.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hyperlink" Target="https://www.npmjs.com/search?q=%40react-native-community&amp;page=0&amp;perPage=50" TargetMode="External"/><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hyperlink" Target="https://www.npmjs.com/package/react-native-elements" TargetMode="External"/><Relationship Id="rId7" Type="http://schemas.openxmlformats.org/officeDocument/2006/relationships/image" Target="../media/image83.gif"/><Relationship Id="rId2" Type="http://schemas.openxmlformats.org/officeDocument/2006/relationships/notesSlide" Target="../notesSlides/notesSlide124.xml"/><Relationship Id="rId1" Type="http://schemas.openxmlformats.org/officeDocument/2006/relationships/slideLayout" Target="../slideLayouts/slideLayout10.xml"/><Relationship Id="rId6" Type="http://schemas.openxmlformats.org/officeDocument/2006/relationships/image" Target="../media/image82.png"/><Relationship Id="rId5" Type="http://schemas.openxmlformats.org/officeDocument/2006/relationships/hyperlink" Target="https://github.com/jondot/awesome-react-native#ui" TargetMode="External"/><Relationship Id="rId4" Type="http://schemas.openxmlformats.org/officeDocument/2006/relationships/hyperlink" Target="https://www.npmjs.com/package/native-base"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hyperlink" Target="https://redux-form.com/8.3.0/" TargetMode="External"/><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gcanti/tcomb-form-native" TargetMode="External"/><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hyperlink" Target="https://react-native-community.github.io/async-storage/" TargetMode="External"/><Relationship Id="rId2" Type="http://schemas.openxmlformats.org/officeDocument/2006/relationships/notesSlide" Target="../notesSlides/notesSlide132.xml"/><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7.xml"/><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hyperlink" Target="https://play.google.com/apps/publish/signup/" TargetMode="External"/><Relationship Id="rId2" Type="http://schemas.openxmlformats.org/officeDocument/2006/relationships/notesSlide" Target="../notesSlides/notesSlide14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hyperlink" Target="https://docs.expo.io/guides/configuring-ota-updates/" TargetMode="External"/><Relationship Id="rId2" Type="http://schemas.openxmlformats.org/officeDocument/2006/relationships/notesSlide" Target="../notesSlides/notesSlide14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1.xml"/><Relationship Id="rId1" Type="http://schemas.openxmlformats.org/officeDocument/2006/relationships/slideLayout" Target="../slideLayouts/slideLayout1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5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0.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162.xml"/><Relationship Id="rId1" Type="http://schemas.openxmlformats.org/officeDocument/2006/relationships/slideLayout" Target="../slideLayouts/slideLayout10.xml"/><Relationship Id="rId4" Type="http://schemas.openxmlformats.org/officeDocument/2006/relationships/hyperlink" Target="http://mon-json-server/images/1"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s://microsoft.github.io/react-native-windows/docs/getting-started" TargetMode="External"/><Relationship Id="rId2" Type="http://schemas.openxmlformats.org/officeDocument/2006/relationships/notesSlide" Target="../notesSlides/notesSlide163.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3.xml"/></Relationships>
</file>

<file path=ppt/slides/_rels/slide16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jpeg"/><Relationship Id="rId2" Type="http://schemas.openxmlformats.org/officeDocument/2006/relationships/notesSlide" Target="../notesSlides/notesSlide165.xml"/><Relationship Id="rId1" Type="http://schemas.openxmlformats.org/officeDocument/2006/relationships/slideLayout" Target="../slideLayouts/slideLayout17.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8.xml"/><Relationship Id="rId1" Type="http://schemas.openxmlformats.org/officeDocument/2006/relationships/slideLayout" Target="../slideLayouts/slideLayout20.xml"/><Relationship Id="rId4" Type="http://schemas.openxmlformats.org/officeDocument/2006/relationships/image" Target="../media/image101.png"/></Relationships>
</file>

<file path=ppt/slides/_rels/slide1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9.xml"/><Relationship Id="rId1" Type="http://schemas.openxmlformats.org/officeDocument/2006/relationships/slideLayout" Target="../slideLayouts/slideLayout20.xml"/><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70.xml"/><Relationship Id="rId1" Type="http://schemas.openxmlformats.org/officeDocument/2006/relationships/slideLayout" Target="../slideLayouts/slideLayout20.xml"/><Relationship Id="rId5" Type="http://schemas.openxmlformats.org/officeDocument/2006/relationships/image" Target="../media/image104.png"/><Relationship Id="rId4" Type="http://schemas.openxmlformats.org/officeDocument/2006/relationships/image" Target="../media/image103.png"/></Relationships>
</file>

<file path=ppt/slides/_rels/slide17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71.xml"/><Relationship Id="rId1" Type="http://schemas.openxmlformats.org/officeDocument/2006/relationships/slideLayout" Target="../slideLayouts/slideLayout20.xml"/><Relationship Id="rId4" Type="http://schemas.openxmlformats.org/officeDocument/2006/relationships/image" Target="../media/image105.png"/></Relationships>
</file>

<file path=ppt/slides/_rels/slide17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72.xml"/><Relationship Id="rId1" Type="http://schemas.openxmlformats.org/officeDocument/2006/relationships/slideLayout" Target="../slideLayouts/slideLayout20.xml"/><Relationship Id="rId4" Type="http://schemas.openxmlformats.org/officeDocument/2006/relationships/image" Target="../media/image106.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5.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6.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7.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8.xml"/><Relationship Id="rId1" Type="http://schemas.openxmlformats.org/officeDocument/2006/relationships/slideLayout" Target="../slideLayouts/slideLayout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gi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40.gif"/><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40.gif"/><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48.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43.png"/><Relationship Id="rId5" Type="http://schemas.openxmlformats.org/officeDocument/2006/relationships/image" Target="../media/image15.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hyperlink" Target="https://bitbucket.org/account/signin/"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gif"/><Relationship Id="rId2" Type="http://schemas.openxmlformats.org/officeDocument/2006/relationships/notesSlide" Target="../notesSlides/notesSlide68.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6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64.jpeg"/></Relationships>
</file>

<file path=ppt/slides/_rels/slide7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4.xml"/><Relationship Id="rId1" Type="http://schemas.openxmlformats.org/officeDocument/2006/relationships/slideLayout" Target="../slideLayouts/slideLayout10.xml"/><Relationship Id="rId5" Type="http://schemas.openxmlformats.org/officeDocument/2006/relationships/image" Target="../media/image63.jpeg"/><Relationship Id="rId4" Type="http://schemas.openxmlformats.org/officeDocument/2006/relationships/image" Target="../media/image66.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3.xml"/><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hyperlink" Target="http://locahost:8081/" TargetMode="External"/><Relationship Id="rId2" Type="http://schemas.openxmlformats.org/officeDocument/2006/relationships/notesSlide" Target="../notesSlides/notesSlide87.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52.xm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0EFF5AA-BBDD-434E-8994-AA8F019F31E0}"/>
              </a:ext>
            </a:extLst>
          </p:cNvPr>
          <p:cNvSpPr>
            <a:spLocks noGrp="1"/>
          </p:cNvSpPr>
          <p:nvPr>
            <p:ph type="subTitle" idx="1"/>
          </p:nvPr>
        </p:nvSpPr>
        <p:spPr>
          <a:xfrm rot="20916814">
            <a:off x="3810943" y="653767"/>
            <a:ext cx="8563453" cy="642942"/>
          </a:xfrm>
        </p:spPr>
        <p:txBody>
          <a:bodyPr/>
          <a:lstStyle/>
          <a:p>
            <a:r>
              <a:rPr lang="fr-FR" dirty="0"/>
              <a:t>Construire des apps native </a:t>
            </a:r>
          </a:p>
          <a:p>
            <a:r>
              <a:rPr lang="fr-FR" dirty="0"/>
              <a:t>pour les périphériques mobiles</a:t>
            </a:r>
          </a:p>
        </p:txBody>
      </p:sp>
      <p:sp>
        <p:nvSpPr>
          <p:cNvPr id="2" name="Titre 1">
            <a:extLst>
              <a:ext uri="{FF2B5EF4-FFF2-40B4-BE49-F238E27FC236}">
                <a16:creationId xmlns:a16="http://schemas.microsoft.com/office/drawing/2014/main" id="{A9BA4C8D-2D9F-4B2C-BDA6-E8E0B5ECE9A2}"/>
              </a:ext>
            </a:extLst>
          </p:cNvPr>
          <p:cNvSpPr>
            <a:spLocks noGrp="1"/>
          </p:cNvSpPr>
          <p:nvPr>
            <p:ph type="ctrTitle"/>
          </p:nvPr>
        </p:nvSpPr>
        <p:spPr/>
        <p:txBody>
          <a:bodyPr/>
          <a:lstStyle/>
          <a:p>
            <a:r>
              <a:rPr lang="fr-FR" dirty="0"/>
              <a:t>React-native</a:t>
            </a:r>
          </a:p>
        </p:txBody>
      </p:sp>
      <p:pic>
        <p:nvPicPr>
          <p:cNvPr id="5" name="Picture 4">
            <a:extLst>
              <a:ext uri="{FF2B5EF4-FFF2-40B4-BE49-F238E27FC236}">
                <a16:creationId xmlns:a16="http://schemas.microsoft.com/office/drawing/2014/main" id="{BEB3F964-1B81-4580-A67E-A9799522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747" y="1928801"/>
            <a:ext cx="4645523" cy="275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688E65E-9707-43B8-9BB6-B78CFC7C1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782" y="1459984"/>
            <a:ext cx="3228218" cy="322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3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4FA9-6CDA-4C62-967A-BF7E21EAF17C}"/>
              </a:ext>
            </a:extLst>
          </p:cNvPr>
          <p:cNvSpPr>
            <a:spLocks noGrp="1"/>
          </p:cNvSpPr>
          <p:nvPr>
            <p:ph type="title"/>
          </p:nvPr>
        </p:nvSpPr>
        <p:spPr/>
        <p:txBody>
          <a:bodyPr/>
          <a:lstStyle/>
          <a:p>
            <a:r>
              <a:rPr lang="fr-FR" dirty="0"/>
              <a:t>Développement natif</a:t>
            </a:r>
          </a:p>
        </p:txBody>
      </p:sp>
      <p:sp>
        <p:nvSpPr>
          <p:cNvPr id="3" name="Espace réservé du contenu 2">
            <a:extLst>
              <a:ext uri="{FF2B5EF4-FFF2-40B4-BE49-F238E27FC236}">
                <a16:creationId xmlns:a16="http://schemas.microsoft.com/office/drawing/2014/main" id="{24BA5944-6BA4-4677-A519-C4E35E5CC402}"/>
              </a:ext>
            </a:extLst>
          </p:cNvPr>
          <p:cNvSpPr>
            <a:spLocks noGrp="1"/>
          </p:cNvSpPr>
          <p:nvPr>
            <p:ph idx="1"/>
          </p:nvPr>
        </p:nvSpPr>
        <p:spPr/>
        <p:txBody>
          <a:bodyPr>
            <a:normAutofit fontScale="85000" lnSpcReduction="20000"/>
          </a:bodyPr>
          <a:lstStyle/>
          <a:p>
            <a:r>
              <a:rPr lang="fr-FR" dirty="0"/>
              <a:t>Android</a:t>
            </a:r>
          </a:p>
          <a:p>
            <a:pPr lvl="1"/>
            <a:r>
              <a:rPr lang="fr-FR" dirty="0"/>
              <a:t>Dev Initialement prévu</a:t>
            </a:r>
          </a:p>
          <a:p>
            <a:pPr lvl="2"/>
            <a:r>
              <a:rPr lang="fr-FR" dirty="0"/>
              <a:t>Sur de multiples outils avec les outils Android Tools</a:t>
            </a:r>
          </a:p>
          <a:p>
            <a:pPr lvl="3"/>
            <a:r>
              <a:rPr lang="fr-FR" dirty="0"/>
              <a:t>Eclipse, NetBeans, puis dernièrement Android studio</a:t>
            </a:r>
          </a:p>
          <a:p>
            <a:pPr lvl="2"/>
            <a:endParaRPr lang="fr-FR" dirty="0"/>
          </a:p>
          <a:p>
            <a:pPr lvl="2"/>
            <a:r>
              <a:rPr lang="fr-FR" dirty="0"/>
              <a:t>En java </a:t>
            </a:r>
          </a:p>
          <a:p>
            <a:pPr lvl="3"/>
            <a:r>
              <a:rPr lang="fr-FR" dirty="0"/>
              <a:t>Puis </a:t>
            </a:r>
            <a:r>
              <a:rPr lang="fr-FR" b="1" dirty="0"/>
              <a:t>kotlin</a:t>
            </a:r>
            <a:r>
              <a:rPr lang="fr-FR" dirty="0"/>
              <a:t> pour des raisons de droits(Sun </a:t>
            </a:r>
            <a:r>
              <a:rPr lang="fr-FR" dirty="0">
                <a:sym typeface="Wingdings" panose="05000000000000000000" pitchFamily="2" charset="2"/>
              </a:rPr>
              <a:t>oracle)</a:t>
            </a:r>
            <a:endParaRPr lang="fr-FR" dirty="0"/>
          </a:p>
          <a:p>
            <a:pPr lvl="3"/>
            <a:r>
              <a:rPr lang="fr-FR" dirty="0"/>
              <a:t>Cf session Sun </a:t>
            </a:r>
            <a:r>
              <a:rPr lang="fr-FR" dirty="0">
                <a:sym typeface="Wingdings" panose="05000000000000000000" pitchFamily="2" charset="2"/>
              </a:rPr>
              <a:t>oracle</a:t>
            </a:r>
          </a:p>
          <a:p>
            <a:pPr lvl="3"/>
            <a:endParaRPr lang="fr-FR" dirty="0"/>
          </a:p>
          <a:p>
            <a:pPr lvl="2"/>
            <a:r>
              <a:rPr lang="fr-FR" dirty="0"/>
              <a:t>En java native (interaction java C/C++)</a:t>
            </a:r>
          </a:p>
          <a:p>
            <a:pPr lvl="2"/>
            <a:endParaRPr lang="fr-FR" dirty="0"/>
          </a:p>
          <a:p>
            <a:pPr lvl="2"/>
            <a:r>
              <a:rPr lang="fr-FR" dirty="0"/>
              <a:t>En C/C++</a:t>
            </a:r>
          </a:p>
          <a:p>
            <a:pPr marL="457200" lvl="1" indent="0">
              <a:buNone/>
            </a:pPr>
            <a:endParaRPr lang="fr-FR" dirty="0"/>
          </a:p>
          <a:p>
            <a:pPr lvl="1"/>
            <a:r>
              <a:rPr lang="fr-FR" dirty="0"/>
              <a:t>Aucun abonnement </a:t>
            </a:r>
          </a:p>
          <a:p>
            <a:pPr lvl="2"/>
            <a:r>
              <a:rPr lang="fr-FR" dirty="0"/>
              <a:t>pour tester sur periph. Physique</a:t>
            </a:r>
          </a:p>
          <a:p>
            <a:pPr lvl="2"/>
            <a:r>
              <a:rPr lang="fr-FR" dirty="0"/>
              <a:t>poster une appli sur les stores Android</a:t>
            </a:r>
          </a:p>
          <a:p>
            <a:pPr lvl="3"/>
            <a:r>
              <a:rPr lang="fr-FR" dirty="0"/>
              <a:t>Google Play store, Samsung store, Huwei store,…</a:t>
            </a:r>
          </a:p>
        </p:txBody>
      </p:sp>
      <p:pic>
        <p:nvPicPr>
          <p:cNvPr id="2052" name="Picture 4" descr="Download Android Studio and SDK tools | Android Developers">
            <a:extLst>
              <a:ext uri="{FF2B5EF4-FFF2-40B4-BE49-F238E27FC236}">
                <a16:creationId xmlns:a16="http://schemas.microsoft.com/office/drawing/2014/main" id="{81C1803A-894A-4921-BFEF-BD2A42717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59" y="2639375"/>
            <a:ext cx="5247119" cy="3174727"/>
          </a:xfrm>
          <a:prstGeom prst="rect">
            <a:avLst/>
          </a:prstGeom>
          <a:noFill/>
          <a:extLst>
            <a:ext uri="{909E8E84-426E-40DD-AFC4-6F175D3DCCD1}">
              <a14:hiddenFill xmlns:a14="http://schemas.microsoft.com/office/drawing/2010/main">
                <a:solidFill>
                  <a:srgbClr val="FFFFFF"/>
                </a:solidFill>
              </a14:hiddenFill>
            </a:ext>
          </a:extLst>
        </p:spPr>
      </p:pic>
      <p:sp>
        <p:nvSpPr>
          <p:cNvPr id="4" name="Étoile : 10 branches 3">
            <a:extLst>
              <a:ext uri="{FF2B5EF4-FFF2-40B4-BE49-F238E27FC236}">
                <a16:creationId xmlns:a16="http://schemas.microsoft.com/office/drawing/2014/main" id="{3EC152E5-E420-4CE8-A57F-03F166C9105A}"/>
              </a:ext>
            </a:extLst>
          </p:cNvPr>
          <p:cNvSpPr/>
          <p:nvPr/>
        </p:nvSpPr>
        <p:spPr>
          <a:xfrm>
            <a:off x="9024359" y="92867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80% du marché des mobiles</a:t>
            </a:r>
          </a:p>
        </p:txBody>
      </p:sp>
    </p:spTree>
    <p:extLst>
      <p:ext uri="{BB962C8B-B14F-4D97-AF65-F5344CB8AC3E}">
        <p14:creationId xmlns:p14="http://schemas.microsoft.com/office/powerpoint/2010/main" val="3852612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8CD644-935E-45E9-85CB-B92ED3CBA741}"/>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normAutofit fontScale="92500" lnSpcReduction="20000"/>
          </a:bodyPr>
          <a:lstStyle/>
          <a:p>
            <a:r>
              <a:rPr lang="fr-FR" dirty="0"/>
              <a:t>Dans cette  partie, Architecture d'application, nous aborderons :</a:t>
            </a:r>
          </a:p>
          <a:p>
            <a:pPr lvl="1"/>
            <a:r>
              <a:rPr lang="fr-FR" dirty="0"/>
              <a:t>Configurer un composant : state &amp; props.</a:t>
            </a:r>
          </a:p>
          <a:p>
            <a:pPr lvl="1"/>
            <a:r>
              <a:rPr lang="fr-FR" dirty="0"/>
              <a:t>React Native et MVC.</a:t>
            </a:r>
          </a:p>
          <a:p>
            <a:pPr lvl="1"/>
            <a:endParaRPr lang="fr-FR" dirty="0"/>
          </a:p>
          <a:p>
            <a:pPr lvl="1"/>
            <a:r>
              <a:rPr lang="fr-FR" dirty="0"/>
              <a:t>L'arrivée de Redux : le store, le reducer, les actions. </a:t>
            </a:r>
          </a:p>
          <a:p>
            <a:pPr lvl="1"/>
            <a:r>
              <a:rPr lang="fr-FR" dirty="0"/>
              <a:t>Mise en place de </a:t>
            </a:r>
            <a:r>
              <a:rPr lang="fr-FR" dirty="0" err="1"/>
              <a:t>redux</a:t>
            </a:r>
            <a:r>
              <a:rPr lang="fr-FR" dirty="0"/>
              <a:t> avec @reduxjs/toolkit</a:t>
            </a:r>
          </a:p>
          <a:p>
            <a:pPr lvl="1"/>
            <a:r>
              <a:rPr lang="fr-FR" dirty="0"/>
              <a:t>L’ </a:t>
            </a:r>
            <a:r>
              <a:rPr lang="fr-FR" dirty="0" err="1"/>
              <a:t>implementation</a:t>
            </a:r>
            <a:r>
              <a:rPr lang="fr-FR" dirty="0"/>
              <a:t> react-</a:t>
            </a:r>
            <a:r>
              <a:rPr lang="fr-FR" dirty="0" err="1"/>
              <a:t>redux</a:t>
            </a:r>
            <a:endParaRPr lang="fr-FR" dirty="0"/>
          </a:p>
          <a:p>
            <a:pPr lvl="1"/>
            <a:r>
              <a:rPr lang="fr-FR" dirty="0"/>
              <a:t>Appel </a:t>
            </a:r>
            <a:r>
              <a:rPr lang="fr-FR" dirty="0" err="1"/>
              <a:t>async</a:t>
            </a:r>
            <a:r>
              <a:rPr lang="fr-FR" dirty="0"/>
              <a:t> pour </a:t>
            </a:r>
            <a:r>
              <a:rPr lang="fr-FR" dirty="0" err="1"/>
              <a:t>redux</a:t>
            </a:r>
            <a:r>
              <a:rPr lang="fr-FR" dirty="0"/>
              <a:t> &amp; </a:t>
            </a:r>
            <a:r>
              <a:rPr lang="fr-FR" dirty="0" err="1"/>
              <a:t>asyncThunk</a:t>
            </a:r>
            <a:endParaRPr lang="fr-FR" dirty="0"/>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10922319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A86CC9-9CC6-4AEA-A225-C5B244BBB645}"/>
              </a:ext>
            </a:extLst>
          </p:cNvPr>
          <p:cNvSpPr>
            <a:spLocks noGrp="1"/>
          </p:cNvSpPr>
          <p:nvPr>
            <p:ph type="title"/>
          </p:nvPr>
        </p:nvSpPr>
        <p:spPr/>
        <p:txBody>
          <a:bodyPr/>
          <a:lstStyle/>
          <a:p>
            <a:r>
              <a:rPr lang="fr-FR" dirty="0"/>
              <a:t>Construire son interface</a:t>
            </a:r>
          </a:p>
        </p:txBody>
      </p:sp>
      <p:sp>
        <p:nvSpPr>
          <p:cNvPr id="5" name="Espace réservé du texte 4">
            <a:extLst>
              <a:ext uri="{FF2B5EF4-FFF2-40B4-BE49-F238E27FC236}">
                <a16:creationId xmlns:a16="http://schemas.microsoft.com/office/drawing/2014/main" id="{13ECEB44-EFF1-49A6-B379-7FDA57A25D76}"/>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0196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7E17A9C-DA5F-48ED-9C62-2E62F28E7599}"/>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1"/>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1"/>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234478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E67F35-7850-4715-B0D9-6072772420A3}"/>
              </a:ext>
            </a:extLst>
          </p:cNvPr>
          <p:cNvSpPr>
            <a:spLocks noGrp="1"/>
          </p:cNvSpPr>
          <p:nvPr>
            <p:ph type="title"/>
          </p:nvPr>
        </p:nvSpPr>
        <p:spPr/>
        <p:txBody>
          <a:bodyPr/>
          <a:lstStyle/>
          <a:p>
            <a:r>
              <a:rPr lang="fr-FR" dirty="0"/>
              <a:t>Cycle de vie des Composants</a:t>
            </a:r>
          </a:p>
        </p:txBody>
      </p:sp>
      <p:sp>
        <p:nvSpPr>
          <p:cNvPr id="4" name="Espace réservé du contenu 3">
            <a:extLst>
              <a:ext uri="{FF2B5EF4-FFF2-40B4-BE49-F238E27FC236}">
                <a16:creationId xmlns:a16="http://schemas.microsoft.com/office/drawing/2014/main" id="{8F306B1C-C633-446F-8783-8DC8B114B63C}"/>
              </a:ext>
            </a:extLst>
          </p:cNvPr>
          <p:cNvSpPr>
            <a:spLocks noGrp="1"/>
          </p:cNvSpPr>
          <p:nvPr>
            <p:ph idx="1"/>
          </p:nvPr>
        </p:nvSpPr>
        <p:spPr/>
        <p:txBody>
          <a:bodyPr/>
          <a:lstStyle/>
          <a:p>
            <a:r>
              <a:rPr lang="fr-FR" dirty="0"/>
              <a:t>Le cycle de vie permet le déclenchement de méthodes à des instant définit de la vie d’un composant</a:t>
            </a:r>
          </a:p>
          <a:p>
            <a:pPr lvl="1"/>
            <a:endParaRPr lang="fr-FR" dirty="0"/>
          </a:p>
          <a:p>
            <a:pPr lvl="1"/>
            <a:r>
              <a:rPr lang="fr-FR" dirty="0"/>
              <a:t>Lors du montage / démontage</a:t>
            </a:r>
          </a:p>
          <a:p>
            <a:pPr lvl="1"/>
            <a:endParaRPr lang="fr-FR" dirty="0"/>
          </a:p>
          <a:p>
            <a:pPr lvl="1"/>
            <a:r>
              <a:rPr lang="fr-FR" dirty="0"/>
              <a:t>Lors de la mise a jour</a:t>
            </a:r>
          </a:p>
          <a:p>
            <a:pPr lvl="2"/>
            <a:r>
              <a:rPr lang="fr-FR" dirty="0"/>
              <a:t>Des props </a:t>
            </a:r>
          </a:p>
          <a:p>
            <a:pPr lvl="2"/>
            <a:r>
              <a:rPr lang="fr-FR" dirty="0"/>
              <a:t>Du state</a:t>
            </a:r>
          </a:p>
        </p:txBody>
      </p:sp>
      <p:pic>
        <p:nvPicPr>
          <p:cNvPr id="5122" name="Picture 2" descr="GitHub - yasinugrl/react-native-lifecycle">
            <a:extLst>
              <a:ext uri="{FF2B5EF4-FFF2-40B4-BE49-F238E27FC236}">
                <a16:creationId xmlns:a16="http://schemas.microsoft.com/office/drawing/2014/main" id="{B04A769A-AC74-4738-B2A5-13389F759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82976"/>
            <a:ext cx="6877050" cy="31797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5EA9F91-D704-414E-8F1F-294526EC2C9B}"/>
              </a:ext>
            </a:extLst>
          </p:cNvPr>
          <p:cNvSpPr/>
          <p:nvPr/>
        </p:nvSpPr>
        <p:spPr>
          <a:xfrm>
            <a:off x="7513984" y="3717234"/>
            <a:ext cx="2345634" cy="264548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83E4BBDC-C5F7-402D-AA1B-6A50BD922FB6}"/>
              </a:ext>
            </a:extLst>
          </p:cNvPr>
          <p:cNvCxnSpPr>
            <a:cxnSpLocks/>
          </p:cNvCxnSpPr>
          <p:nvPr/>
        </p:nvCxnSpPr>
        <p:spPr>
          <a:xfrm>
            <a:off x="3369365" y="4890052"/>
            <a:ext cx="4144619" cy="80507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19FFF7-5693-469D-820A-7C3153E95999}"/>
              </a:ext>
            </a:extLst>
          </p:cNvPr>
          <p:cNvSpPr/>
          <p:nvPr/>
        </p:nvSpPr>
        <p:spPr>
          <a:xfrm>
            <a:off x="10154105" y="3717234"/>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droit avec flèche 15">
            <a:extLst>
              <a:ext uri="{FF2B5EF4-FFF2-40B4-BE49-F238E27FC236}">
                <a16:creationId xmlns:a16="http://schemas.microsoft.com/office/drawing/2014/main" id="{79E54D5D-16D6-40DA-9042-3D3E70FAB83C}"/>
              </a:ext>
            </a:extLst>
          </p:cNvPr>
          <p:cNvCxnSpPr>
            <a:cxnSpLocks/>
          </p:cNvCxnSpPr>
          <p:nvPr/>
        </p:nvCxnSpPr>
        <p:spPr>
          <a:xfrm>
            <a:off x="5933661" y="2966400"/>
            <a:ext cx="4432852" cy="59180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988BB56-94D5-4D7D-A433-9201D946E27E}"/>
              </a:ext>
            </a:extLst>
          </p:cNvPr>
          <p:cNvSpPr/>
          <p:nvPr/>
        </p:nvSpPr>
        <p:spPr>
          <a:xfrm>
            <a:off x="6012811" y="3720548"/>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4" name="Connecteur droit avec flèche 23">
            <a:extLst>
              <a:ext uri="{FF2B5EF4-FFF2-40B4-BE49-F238E27FC236}">
                <a16:creationId xmlns:a16="http://schemas.microsoft.com/office/drawing/2014/main" id="{9D25F545-9EF0-4B65-95A9-F373588717C5}"/>
              </a:ext>
            </a:extLst>
          </p:cNvPr>
          <p:cNvCxnSpPr>
            <a:cxnSpLocks/>
          </p:cNvCxnSpPr>
          <p:nvPr/>
        </p:nvCxnSpPr>
        <p:spPr>
          <a:xfrm>
            <a:off x="5933661" y="2963087"/>
            <a:ext cx="626165" cy="465913"/>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443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C0BB075-C484-43A0-92F8-181B36F82CB4}"/>
              </a:ext>
            </a:extLst>
          </p:cNvPr>
          <p:cNvSpPr>
            <a:spLocks noGrp="1"/>
          </p:cNvSpPr>
          <p:nvPr>
            <p:ph type="title"/>
          </p:nvPr>
        </p:nvSpPr>
        <p:spPr/>
        <p:txBody>
          <a:bodyPr/>
          <a:lstStyle/>
          <a:p>
            <a:r>
              <a:rPr lang="fr-FR" dirty="0"/>
              <a:t>Liste des composants </a:t>
            </a:r>
            <a:r>
              <a:rPr lang="fr-FR" i="1" dirty="0"/>
              <a:t>built-in</a:t>
            </a:r>
          </a:p>
        </p:txBody>
      </p:sp>
      <p:sp>
        <p:nvSpPr>
          <p:cNvPr id="6" name="Espace réservé du contenu 5">
            <a:extLst>
              <a:ext uri="{FF2B5EF4-FFF2-40B4-BE49-F238E27FC236}">
                <a16:creationId xmlns:a16="http://schemas.microsoft.com/office/drawing/2014/main" id="{8A89B239-B519-4311-8B79-19D34CEED2B2}"/>
              </a:ext>
            </a:extLst>
          </p:cNvPr>
          <p:cNvSpPr>
            <a:spLocks noGrp="1"/>
          </p:cNvSpPr>
          <p:nvPr>
            <p:ph idx="1"/>
          </p:nvPr>
        </p:nvSpPr>
        <p:spPr/>
        <p:txBody>
          <a:bodyPr>
            <a:normAutofit fontScale="92500" lnSpcReduction="10000"/>
          </a:bodyPr>
          <a:lstStyle/>
          <a:p>
            <a:r>
              <a:rPr lang="fr-FR" dirty="0"/>
              <a:t>Composants basique</a:t>
            </a:r>
          </a:p>
          <a:p>
            <a:pPr lvl="4"/>
            <a:r>
              <a:rPr lang="fr-FR" dirty="0"/>
              <a:t>View, ScrollView</a:t>
            </a:r>
          </a:p>
          <a:p>
            <a:pPr lvl="4"/>
            <a:r>
              <a:rPr lang="fr-FR" dirty="0"/>
              <a:t>Text, TextInput</a:t>
            </a:r>
          </a:p>
          <a:p>
            <a:pPr lvl="4"/>
            <a:r>
              <a:rPr lang="fr-FR" dirty="0"/>
              <a:t>Image</a:t>
            </a:r>
          </a:p>
          <a:p>
            <a:pPr lvl="4"/>
            <a:r>
              <a:rPr lang="fr-FR" dirty="0"/>
              <a:t>Stylesheet</a:t>
            </a:r>
          </a:p>
          <a:p>
            <a:endParaRPr lang="fr-FR" dirty="0"/>
          </a:p>
          <a:p>
            <a:r>
              <a:rPr lang="fr-FR" dirty="0"/>
              <a:t>Composants de formulaire</a:t>
            </a:r>
          </a:p>
          <a:p>
            <a:pPr lvl="4"/>
            <a:r>
              <a:rPr lang="fr-FR" dirty="0"/>
              <a:t>Button, Switch</a:t>
            </a:r>
          </a:p>
          <a:p>
            <a:endParaRPr lang="fr-FR" dirty="0"/>
          </a:p>
          <a:p>
            <a:r>
              <a:rPr lang="fr-FR" dirty="0"/>
              <a:t>Composants de listes</a:t>
            </a:r>
          </a:p>
          <a:p>
            <a:pPr lvl="4"/>
            <a:r>
              <a:rPr lang="fr-FR" dirty="0"/>
              <a:t>ListView, SectionView</a:t>
            </a:r>
          </a:p>
          <a:p>
            <a:endParaRPr lang="fr-FR" dirty="0"/>
          </a:p>
          <a:p>
            <a:r>
              <a:rPr lang="fr-FR" dirty="0"/>
              <a:t>Composants divers</a:t>
            </a:r>
          </a:p>
          <a:p>
            <a:pPr lvl="3"/>
            <a:r>
              <a:rPr lang="fr-FR" dirty="0"/>
              <a:t>ActivityIndicator, Alert, Modal</a:t>
            </a:r>
          </a:p>
          <a:p>
            <a:pPr lvl="3"/>
            <a:r>
              <a:rPr lang="fr-FR" dirty="0"/>
              <a:t>StatusBar</a:t>
            </a:r>
          </a:p>
          <a:p>
            <a:pPr lvl="3"/>
            <a:endParaRPr lang="fr-FR" dirty="0"/>
          </a:p>
        </p:txBody>
      </p:sp>
      <p:sp>
        <p:nvSpPr>
          <p:cNvPr id="7" name="Espace réservé du texte 6">
            <a:extLst>
              <a:ext uri="{FF2B5EF4-FFF2-40B4-BE49-F238E27FC236}">
                <a16:creationId xmlns:a16="http://schemas.microsoft.com/office/drawing/2014/main" id="{29C057CD-A4CA-4316-96AC-CE85E31627EB}"/>
              </a:ext>
            </a:extLst>
          </p:cNvPr>
          <p:cNvSpPr>
            <a:spLocks noGrp="1"/>
          </p:cNvSpPr>
          <p:nvPr>
            <p:ph type="body" sz="half" idx="2"/>
          </p:nvPr>
        </p:nvSpPr>
        <p:spPr/>
        <p:txBody>
          <a:bodyPr/>
          <a:lstStyle/>
          <a:p>
            <a:r>
              <a:rPr lang="fr-FR" dirty="0"/>
              <a:t>Les composants built-in sont </a:t>
            </a:r>
          </a:p>
          <a:p>
            <a:pPr marL="285750" indent="-285750">
              <a:buFont typeface="Arial" panose="020B0604020202020204" pitchFamily="34" charset="0"/>
              <a:buChar char="•"/>
            </a:pPr>
            <a:r>
              <a:rPr lang="fr-FR" dirty="0"/>
              <a:t>les composants fournit nativement par React-native </a:t>
            </a:r>
          </a:p>
          <a:p>
            <a:pPr marL="742950" lvl="1" indent="-285750">
              <a:buFont typeface="Arial" panose="020B0604020202020204" pitchFamily="34" charset="0"/>
              <a:buChar char="•"/>
            </a:pPr>
            <a:r>
              <a:rPr lang="fr-FR" dirty="0"/>
              <a:t>Ils sont fortement compatible pour tous les os</a:t>
            </a:r>
          </a:p>
          <a:p>
            <a:pPr marL="1200150" lvl="2" indent="-285750">
              <a:buFont typeface="Arial" panose="020B0604020202020204" pitchFamily="34" charset="0"/>
              <a:buChar char="•"/>
            </a:pPr>
            <a:r>
              <a:rPr lang="fr-FR" dirty="0"/>
              <a:t>Une série IOS et une Android, non cross-plateforme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acceptent certaines des propriété de styles standard a RN.</a:t>
            </a:r>
          </a:p>
          <a:p>
            <a:pPr marL="742950" lvl="1" indent="-285750">
              <a:buFont typeface="Arial" panose="020B0604020202020204" pitchFamily="34" charset="0"/>
              <a:buChar char="•"/>
            </a:pPr>
            <a:r>
              <a:rPr lang="fr-FR" dirty="0"/>
              <a:t>Un warning sera affiché à chaque style incompatible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possèdent une série de props pour gérer les évènements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Documentation des composants : </a:t>
            </a:r>
          </a:p>
          <a:p>
            <a:r>
              <a:rPr lang="fr-FR" dirty="0">
                <a:hlinkClick r:id="rId3"/>
              </a:rPr>
              <a:t>https://reactnative.dev/docs/components-and-apis#basic-components</a:t>
            </a:r>
            <a:endParaRPr lang="fr-FR" dirty="0"/>
          </a:p>
        </p:txBody>
      </p:sp>
    </p:spTree>
    <p:extLst>
      <p:ext uri="{BB962C8B-B14F-4D97-AF65-F5344CB8AC3E}">
        <p14:creationId xmlns:p14="http://schemas.microsoft.com/office/powerpoint/2010/main" val="2261534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7F33B62-8E3E-42F9-9724-AFD24FC61F96}"/>
              </a:ext>
            </a:extLst>
          </p:cNvPr>
          <p:cNvSpPr>
            <a:spLocks noGrp="1"/>
          </p:cNvSpPr>
          <p:nvPr>
            <p:ph type="title"/>
          </p:nvPr>
        </p:nvSpPr>
        <p:spPr/>
        <p:txBody>
          <a:bodyPr/>
          <a:lstStyle/>
          <a:p>
            <a:r>
              <a:rPr lang="fr-FR" dirty="0"/>
              <a:t>Composant View</a:t>
            </a:r>
          </a:p>
        </p:txBody>
      </p:sp>
      <p:sp>
        <p:nvSpPr>
          <p:cNvPr id="6" name="Espace réservé du contenu 5">
            <a:extLst>
              <a:ext uri="{FF2B5EF4-FFF2-40B4-BE49-F238E27FC236}">
                <a16:creationId xmlns:a16="http://schemas.microsoft.com/office/drawing/2014/main" id="{49F611A9-3F7C-45D3-ACCC-716E192FCEED}"/>
              </a:ext>
            </a:extLst>
          </p:cNvPr>
          <p:cNvSpPr>
            <a:spLocks noGrp="1"/>
          </p:cNvSpPr>
          <p:nvPr>
            <p:ph idx="1"/>
          </p:nvPr>
        </p:nvSpPr>
        <p:spPr/>
        <p:txBody>
          <a:bodyPr/>
          <a:lstStyle/>
          <a:p>
            <a:r>
              <a:rPr lang="fr-FR" dirty="0"/>
              <a:t>Container de composants simple</a:t>
            </a:r>
          </a:p>
          <a:p>
            <a:pPr lvl="3"/>
            <a:r>
              <a:rPr lang="fr-FR" dirty="0"/>
              <a:t>Ressemble fortement à &lt;div&gt; en html</a:t>
            </a:r>
          </a:p>
          <a:p>
            <a:pPr lvl="3"/>
            <a:endParaRPr lang="fr-FR" dirty="0"/>
          </a:p>
          <a:p>
            <a:r>
              <a:rPr lang="fr-FR" dirty="0"/>
              <a:t>Style limité : </a:t>
            </a:r>
            <a:r>
              <a:rPr lang="fr-FR" dirty="0">
                <a:hlinkClick r:id="rId3"/>
              </a:rPr>
              <a:t>doc</a:t>
            </a:r>
            <a:endParaRPr lang="fr-FR" dirty="0"/>
          </a:p>
          <a:p>
            <a:pPr lvl="2"/>
            <a:r>
              <a:rPr lang="fr-FR" dirty="0"/>
              <a:t>border-*</a:t>
            </a:r>
          </a:p>
          <a:p>
            <a:pPr lvl="2"/>
            <a:r>
              <a:rPr lang="fr-FR" dirty="0"/>
              <a:t>elevation</a:t>
            </a:r>
          </a:p>
          <a:p>
            <a:pPr lvl="2"/>
            <a:r>
              <a:rPr lang="fr-FR" dirty="0"/>
              <a:t>Opacity</a:t>
            </a:r>
          </a:p>
          <a:p>
            <a:r>
              <a:rPr lang="fr-FR" i="1" dirty="0"/>
              <a:t>Flex-able</a:t>
            </a:r>
          </a:p>
          <a:p>
            <a:pPr lvl="2"/>
            <a:r>
              <a:rPr lang="fr-FR" i="1" dirty="0"/>
              <a:t>flex-direction : row ou column</a:t>
            </a:r>
          </a:p>
          <a:p>
            <a:pPr lvl="2"/>
            <a:r>
              <a:rPr lang="fr-FR" i="1" dirty="0"/>
              <a:t>flex</a:t>
            </a:r>
          </a:p>
          <a:p>
            <a:pPr lvl="1"/>
            <a:endParaRPr lang="fr-FR" i="1" dirty="0"/>
          </a:p>
        </p:txBody>
      </p:sp>
    </p:spTree>
    <p:extLst>
      <p:ext uri="{BB962C8B-B14F-4D97-AF65-F5344CB8AC3E}">
        <p14:creationId xmlns:p14="http://schemas.microsoft.com/office/powerpoint/2010/main" val="38663800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Gestion de fonts </a:t>
            </a:r>
          </a:p>
          <a:p>
            <a:pPr lvl="3"/>
            <a:r>
              <a:rPr lang="fr-FR" dirty="0"/>
              <a:t>color, fontSize, fontFamilly,</a:t>
            </a:r>
          </a:p>
          <a:p>
            <a:pPr lvl="1"/>
            <a:r>
              <a:rPr lang="fr-FR" dirty="0"/>
              <a:t>Alignement</a:t>
            </a:r>
          </a:p>
          <a:p>
            <a:pPr lvl="3"/>
            <a:r>
              <a:rPr lang="fr-FR" dirty="0"/>
              <a:t>textAlign, TextAlignementVertical, writingDirection, …</a:t>
            </a:r>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p:txBody>
          <a:bodyPr>
            <a:normAutofit/>
          </a:bodyPr>
          <a:lstStyle/>
          <a:p>
            <a:r>
              <a:rPr lang="fr-FR" dirty="0"/>
              <a:t>Le composant </a:t>
            </a:r>
            <a:r>
              <a:rPr lang="fr-FR" b="1" dirty="0"/>
              <a:t>Text </a:t>
            </a:r>
            <a:r>
              <a:rPr lang="fr-FR" dirty="0"/>
              <a:t>est </a:t>
            </a:r>
          </a:p>
          <a:p>
            <a:endParaRPr lang="fr-FR" dirty="0"/>
          </a:p>
          <a:p>
            <a:endParaRPr lang="fr-FR" dirty="0"/>
          </a:p>
          <a:p>
            <a:r>
              <a:rPr lang="fr-FR" dirty="0"/>
              <a:t>un conteneur d’affichage de contenu textuelle, du contenu enfant</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6" name="Image 5">
            <a:extLst>
              <a:ext uri="{FF2B5EF4-FFF2-40B4-BE49-F238E27FC236}">
                <a16:creationId xmlns:a16="http://schemas.microsoft.com/office/drawing/2014/main" id="{B9073009-7B18-4734-A9AF-3EB034FD2968}"/>
              </a:ext>
            </a:extLst>
          </p:cNvPr>
          <p:cNvPicPr>
            <a:picLocks noChangeAspect="1"/>
          </p:cNvPicPr>
          <p:nvPr/>
        </p:nvPicPr>
        <p:blipFill>
          <a:blip r:embed="rId5"/>
          <a:stretch>
            <a:fillRect/>
          </a:stretch>
        </p:blipFill>
        <p:spPr>
          <a:xfrm>
            <a:off x="5457825" y="2674071"/>
            <a:ext cx="5505450" cy="3626716"/>
          </a:xfrm>
          <a:prstGeom prst="rect">
            <a:avLst/>
          </a:prstGeom>
        </p:spPr>
      </p:pic>
    </p:spTree>
    <p:extLst>
      <p:ext uri="{BB962C8B-B14F-4D97-AF65-F5344CB8AC3E}">
        <p14:creationId xmlns:p14="http://schemas.microsoft.com/office/powerpoint/2010/main" val="15436470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TextInput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La issue de &lt;Text&gt;</a:t>
            </a:r>
          </a:p>
          <a:p>
            <a:r>
              <a:rPr lang="fr-FR" dirty="0"/>
              <a:t>Props</a:t>
            </a:r>
          </a:p>
          <a:p>
            <a:pPr lvl="1"/>
            <a:r>
              <a:rPr lang="fr-FR" dirty="0"/>
              <a:t>valeur</a:t>
            </a:r>
          </a:p>
          <a:p>
            <a:pPr lvl="2"/>
            <a:r>
              <a:rPr lang="fr-FR" dirty="0"/>
              <a:t>Value, </a:t>
            </a:r>
            <a:r>
              <a:rPr kumimoji="0" lang="fr-FR" altLang="fr-FR" sz="2400" i="0" u="none" strike="noStrike" cap="none" normalizeH="0" baseline="0" dirty="0">
                <a:ln>
                  <a:noFill/>
                </a:ln>
                <a:solidFill>
                  <a:srgbClr val="1A1A1A"/>
                </a:solidFill>
                <a:effectLst/>
                <a:latin typeface="source-code-pro"/>
              </a:rPr>
              <a:t>secureTextEntry, </a:t>
            </a:r>
            <a:endParaRPr lang="fr-FR" dirty="0"/>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a:xfrm>
            <a:off x="370405" y="1435100"/>
            <a:ext cx="4011084" cy="4934094"/>
          </a:xfrm>
        </p:spPr>
        <p:txBody>
          <a:bodyPr>
            <a:normAutofit/>
          </a:bodyPr>
          <a:lstStyle/>
          <a:p>
            <a:r>
              <a:rPr lang="fr-FR" dirty="0"/>
              <a:t>Le composant </a:t>
            </a:r>
            <a:r>
              <a:rPr lang="fr-FR" b="1" dirty="0"/>
              <a:t>TextInput </a:t>
            </a:r>
            <a:r>
              <a:rPr lang="fr-FR" dirty="0"/>
              <a:t>est </a:t>
            </a:r>
          </a:p>
          <a:p>
            <a:endParaRPr lang="fr-FR" dirty="0"/>
          </a:p>
          <a:p>
            <a:endParaRPr lang="fr-FR" dirty="0"/>
          </a:p>
          <a:p>
            <a:r>
              <a:rPr lang="fr-FR" dirty="0"/>
              <a:t>un conteneur de saisie de texte, il peut être multilignes</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7" name="Image 6">
            <a:extLst>
              <a:ext uri="{FF2B5EF4-FFF2-40B4-BE49-F238E27FC236}">
                <a16:creationId xmlns:a16="http://schemas.microsoft.com/office/drawing/2014/main" id="{0A6BC1E5-7E58-4E90-9E74-DB22EC1E3E07}"/>
              </a:ext>
            </a:extLst>
          </p:cNvPr>
          <p:cNvPicPr>
            <a:picLocks noChangeAspect="1"/>
          </p:cNvPicPr>
          <p:nvPr/>
        </p:nvPicPr>
        <p:blipFill>
          <a:blip r:embed="rId5"/>
          <a:stretch>
            <a:fillRect/>
          </a:stretch>
        </p:blipFill>
        <p:spPr>
          <a:xfrm>
            <a:off x="5800740" y="2989016"/>
            <a:ext cx="4781550" cy="3149846"/>
          </a:xfrm>
          <a:prstGeom prst="rect">
            <a:avLst/>
          </a:prstGeom>
        </p:spPr>
      </p:pic>
    </p:spTree>
    <p:extLst>
      <p:ext uri="{BB962C8B-B14F-4D97-AF65-F5344CB8AC3E}">
        <p14:creationId xmlns:p14="http://schemas.microsoft.com/office/powerpoint/2010/main" val="874107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B3C8C6E-4D5B-48DD-A473-4BD9F9D04834}"/>
              </a:ext>
            </a:extLst>
          </p:cNvPr>
          <p:cNvSpPr>
            <a:spLocks noGrp="1"/>
          </p:cNvSpPr>
          <p:nvPr>
            <p:ph type="title"/>
          </p:nvPr>
        </p:nvSpPr>
        <p:spPr/>
        <p:txBody>
          <a:bodyPr/>
          <a:lstStyle/>
          <a:p>
            <a:r>
              <a:rPr lang="fr-FR" dirty="0"/>
              <a:t>Image</a:t>
            </a:r>
          </a:p>
        </p:txBody>
      </p:sp>
      <p:sp>
        <p:nvSpPr>
          <p:cNvPr id="8" name="Espace réservé du contenu 7">
            <a:extLst>
              <a:ext uri="{FF2B5EF4-FFF2-40B4-BE49-F238E27FC236}">
                <a16:creationId xmlns:a16="http://schemas.microsoft.com/office/drawing/2014/main" id="{C1D86DF7-F90C-4CDD-858E-25D489BF95D8}"/>
              </a:ext>
            </a:extLst>
          </p:cNvPr>
          <p:cNvSpPr>
            <a:spLocks noGrp="1"/>
          </p:cNvSpPr>
          <p:nvPr>
            <p:ph idx="1"/>
          </p:nvPr>
        </p:nvSpPr>
        <p:spPr/>
        <p:txBody>
          <a:bodyPr>
            <a:normAutofit lnSpcReduction="10000"/>
          </a:bodyPr>
          <a:lstStyle/>
          <a:p>
            <a:r>
              <a:rPr lang="fr-FR" dirty="0"/>
              <a:t>Style limité à : </a:t>
            </a:r>
            <a:r>
              <a:rPr lang="fr-FR" dirty="0">
                <a:hlinkClick r:id="rId3"/>
              </a:rPr>
              <a:t>DOC</a:t>
            </a:r>
            <a:endParaRPr lang="fr-FR" dirty="0"/>
          </a:p>
          <a:p>
            <a:pPr lvl="1"/>
            <a:r>
              <a:rPr lang="fr-FR" dirty="0"/>
              <a:t>Couleur</a:t>
            </a:r>
          </a:p>
          <a:p>
            <a:pPr lvl="2"/>
            <a:r>
              <a:rPr lang="fr-FR" dirty="0"/>
              <a:t>tintColor, overlayColor</a:t>
            </a:r>
          </a:p>
          <a:p>
            <a:pPr lvl="1"/>
            <a:r>
              <a:rPr lang="fr-FR" dirty="0"/>
              <a:t>Border</a:t>
            </a:r>
          </a:p>
          <a:p>
            <a:pPr lvl="1"/>
            <a:r>
              <a:rPr lang="fr-FR" dirty="0"/>
              <a:t>Size</a:t>
            </a:r>
          </a:p>
          <a:p>
            <a:pPr lvl="2"/>
            <a:r>
              <a:rPr lang="fr-FR" dirty="0"/>
              <a:t>resizeMode, overflow</a:t>
            </a:r>
          </a:p>
          <a:p>
            <a:r>
              <a:rPr lang="fr-FR" dirty="0"/>
              <a:t>Props source:</a:t>
            </a:r>
          </a:p>
          <a:p>
            <a:pPr lvl="1"/>
            <a:r>
              <a:rPr lang="fr-FR" dirty="0"/>
              <a:t>Contenu packagé dans l’app:</a:t>
            </a:r>
          </a:p>
          <a:p>
            <a:pPr lvl="2"/>
            <a:r>
              <a:rPr lang="fr-FR" dirty="0"/>
              <a:t>source={</a:t>
            </a:r>
            <a:r>
              <a:rPr lang="fr-FR" b="1" dirty="0"/>
              <a:t>require(</a:t>
            </a:r>
            <a:r>
              <a:rPr lang="fr-FR" dirty="0"/>
              <a:t>'</a:t>
            </a:r>
            <a:r>
              <a:rPr lang="fr-FR" b="1" dirty="0"/>
              <a:t>@expo/</a:t>
            </a:r>
            <a:r>
              <a:rPr lang="fr-FR" dirty="0"/>
              <a:t>chemin/fichier.png’)}</a:t>
            </a:r>
          </a:p>
          <a:p>
            <a:pPr lvl="1"/>
            <a:r>
              <a:rPr lang="fr-FR" dirty="0"/>
              <a:t>Contenu url:</a:t>
            </a:r>
          </a:p>
          <a:p>
            <a:pPr lvl="2"/>
            <a:r>
              <a:rPr lang="fr-FR" dirty="0"/>
              <a:t>source={</a:t>
            </a:r>
            <a:r>
              <a:rPr lang="fr-FR" b="1" dirty="0"/>
              <a:t>{uri: </a:t>
            </a:r>
            <a:r>
              <a:rPr lang="fr-FR" dirty="0"/>
              <a:t>'https://tiny_logo.png',  </a:t>
            </a:r>
            <a:r>
              <a:rPr lang="fr-FR" b="1" dirty="0"/>
              <a:t>}</a:t>
            </a:r>
            <a:r>
              <a:rPr lang="fr-FR" dirty="0"/>
              <a:t>}</a:t>
            </a:r>
          </a:p>
          <a:p>
            <a:pPr lvl="1"/>
            <a:r>
              <a:rPr lang="fr-FR" dirty="0"/>
              <a:t>Contenu base64 :</a:t>
            </a:r>
          </a:p>
          <a:p>
            <a:pPr lvl="2"/>
            <a:r>
              <a:rPr lang="fr-FR" dirty="0"/>
              <a:t> source={</a:t>
            </a:r>
            <a:r>
              <a:rPr lang="fr-FR" b="1" dirty="0"/>
              <a:t>{</a:t>
            </a:r>
            <a:r>
              <a:rPr lang="fr-FR" b="1" dirty="0" err="1"/>
              <a:t>uri</a:t>
            </a:r>
            <a:r>
              <a:rPr lang="fr-FR" dirty="0" err="1"/>
              <a:t>:'</a:t>
            </a:r>
            <a:r>
              <a:rPr lang="fr-FR" b="1" dirty="0" err="1"/>
              <a:t>data:image</a:t>
            </a:r>
            <a:r>
              <a:rPr lang="fr-FR" b="1" dirty="0"/>
              <a:t>/</a:t>
            </a:r>
            <a:r>
              <a:rPr lang="fr-FR" dirty="0"/>
              <a:t>png;base64,…’</a:t>
            </a:r>
            <a:r>
              <a:rPr lang="fr-FR" b="1" dirty="0"/>
              <a:t>}</a:t>
            </a:r>
            <a:r>
              <a:rPr lang="fr-FR" dirty="0"/>
              <a:t>}</a:t>
            </a:r>
          </a:p>
        </p:txBody>
      </p:sp>
      <p:sp>
        <p:nvSpPr>
          <p:cNvPr id="9" name="Espace réservé du texte 8">
            <a:extLst>
              <a:ext uri="{FF2B5EF4-FFF2-40B4-BE49-F238E27FC236}">
                <a16:creationId xmlns:a16="http://schemas.microsoft.com/office/drawing/2014/main" id="{8403913F-BDE9-4F82-95C7-9CCCC34B85ED}"/>
              </a:ext>
            </a:extLst>
          </p:cNvPr>
          <p:cNvSpPr>
            <a:spLocks noGrp="1"/>
          </p:cNvSpPr>
          <p:nvPr>
            <p:ph type="body" sz="half" idx="2"/>
          </p:nvPr>
        </p:nvSpPr>
        <p:spPr/>
        <p:txBody>
          <a:bodyPr/>
          <a:lstStyle/>
          <a:p>
            <a:r>
              <a:rPr lang="fr-FR" dirty="0"/>
              <a:t>Le composant </a:t>
            </a:r>
            <a:r>
              <a:rPr lang="fr-FR" b="1" dirty="0"/>
              <a:t>Image </a:t>
            </a:r>
            <a:r>
              <a:rPr lang="fr-FR" dirty="0"/>
              <a:t>est </a:t>
            </a:r>
          </a:p>
          <a:p>
            <a:endParaRPr lang="fr-FR" dirty="0"/>
          </a:p>
          <a:p>
            <a:endParaRPr lang="fr-FR" dirty="0"/>
          </a:p>
          <a:p>
            <a:r>
              <a:rPr lang="fr-FR" dirty="0"/>
              <a:t>un conteneur d’affichage d’image</a:t>
            </a:r>
          </a:p>
          <a:p>
            <a:endParaRPr lang="fr-FR" dirty="0"/>
          </a:p>
          <a:p>
            <a:endParaRPr lang="fr-FR" dirty="0"/>
          </a:p>
          <a:p>
            <a:r>
              <a:rPr lang="fr-FR" dirty="0"/>
              <a:t>La props source reçoit un objet avec le contenu de ‘limage (base64) ou l’url de l’image</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https://reactnative.dev/docs/image</a:t>
            </a:r>
            <a:endParaRPr lang="fr-FR" dirty="0"/>
          </a:p>
          <a:p>
            <a:endParaRPr lang="fr-FR" dirty="0"/>
          </a:p>
        </p:txBody>
      </p:sp>
    </p:spTree>
    <p:extLst>
      <p:ext uri="{BB962C8B-B14F-4D97-AF65-F5344CB8AC3E}">
        <p14:creationId xmlns:p14="http://schemas.microsoft.com/office/powerpoint/2010/main" val="8773180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a:t>
            </a:r>
          </a:p>
          <a:p>
            <a:pPr marL="0" indent="0">
              <a:buNone/>
            </a:pPr>
            <a:r>
              <a:rPr lang="fr-FR" dirty="0"/>
              <a:t>react-native permet la création de cette objet </a:t>
            </a:r>
          </a:p>
          <a:p>
            <a:pPr marL="0" indent="0">
              <a:buNone/>
            </a:pPr>
            <a:r>
              <a:rPr lang="fr-FR" dirty="0"/>
              <a:t>grâce à la fonction </a:t>
            </a:r>
            <a:r>
              <a:rPr lang="fr-FR" b="1" i="1" dirty="0"/>
              <a:t>create </a:t>
            </a:r>
            <a:endParaRPr lang="fr-FR" b="1" dirty="0"/>
          </a:p>
        </p:txBody>
      </p:sp>
      <p:grpSp>
        <p:nvGrpSpPr>
          <p:cNvPr id="9" name="Groupe 8">
            <a:extLst>
              <a:ext uri="{FF2B5EF4-FFF2-40B4-BE49-F238E27FC236}">
                <a16:creationId xmlns:a16="http://schemas.microsoft.com/office/drawing/2014/main" id="{101E711F-0A87-4B56-AD15-62A45C9B63FD}"/>
              </a:ext>
            </a:extLst>
          </p:cNvPr>
          <p:cNvGrpSpPr/>
          <p:nvPr/>
        </p:nvGrpSpPr>
        <p:grpSpPr>
          <a:xfrm>
            <a:off x="8425583" y="3340882"/>
            <a:ext cx="3650460" cy="2910831"/>
            <a:chOff x="5226518" y="2453651"/>
            <a:chExt cx="3955260" cy="3276007"/>
          </a:xfrm>
        </p:grpSpPr>
        <p:pic>
          <p:nvPicPr>
            <p:cNvPr id="10" name="Image 9">
              <a:extLst>
                <a:ext uri="{FF2B5EF4-FFF2-40B4-BE49-F238E27FC236}">
                  <a16:creationId xmlns:a16="http://schemas.microsoft.com/office/drawing/2014/main" id="{94AC807F-E8A5-4744-936F-5F9A6D011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1" name="Image 10">
              <a:extLst>
                <a:ext uri="{FF2B5EF4-FFF2-40B4-BE49-F238E27FC236}">
                  <a16:creationId xmlns:a16="http://schemas.microsoft.com/office/drawing/2014/main" id="{5D6BDFF7-07EB-49DF-8251-8F488B0CD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85448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10000"/>
          </a:bodyPr>
          <a:lstStyle/>
          <a:p>
            <a:r>
              <a:rPr lang="fr-FR" dirty="0"/>
              <a:t>Le développement natif est par définition un développement limiter à une plateforme spécifiquement ciblée.</a:t>
            </a:r>
          </a:p>
          <a:p>
            <a:pPr lvl="2"/>
            <a:r>
              <a:rPr lang="fr-FR" dirty="0"/>
              <a:t>Le natif permet des performances accrues pour les applications</a:t>
            </a:r>
          </a:p>
          <a:p>
            <a:pPr lvl="2"/>
            <a:r>
              <a:rPr lang="fr-FR" dirty="0"/>
              <a:t>Permet l’usage de toutes les fonctionnalités matérielles</a:t>
            </a:r>
          </a:p>
          <a:p>
            <a:endParaRPr lang="fr-FR" dirty="0"/>
          </a:p>
          <a:p>
            <a:r>
              <a:rPr lang="fr-FR" dirty="0"/>
              <a:t>En Natif pur dev Android ≠ dev IOS</a:t>
            </a:r>
          </a:p>
          <a:p>
            <a:endParaRPr lang="fr-FR" dirty="0"/>
          </a:p>
          <a:p>
            <a:r>
              <a:rPr lang="fr-FR" dirty="0"/>
              <a:t>Des plateformes permettent de composé du code commun pour ces plateforme et compile </a:t>
            </a:r>
            <a:r>
              <a:rPr lang="fr-FR" sz="1600" dirty="0"/>
              <a:t>(ou assemble)</a:t>
            </a:r>
            <a:r>
              <a:rPr lang="fr-FR" dirty="0"/>
              <a:t> </a:t>
            </a:r>
          </a:p>
          <a:p>
            <a:pPr lvl="2"/>
            <a:r>
              <a:rPr lang="fr-FR" dirty="0"/>
              <a:t>des apps 100% natives</a:t>
            </a:r>
          </a:p>
          <a:p>
            <a:pPr lvl="2"/>
            <a:r>
              <a:rPr lang="fr-FR" dirty="0"/>
              <a:t>Des apps hybrides</a:t>
            </a:r>
          </a:p>
          <a:p>
            <a:pPr lvl="2"/>
            <a:r>
              <a:rPr lang="fr-FR" dirty="0"/>
              <a:t>Des apps web</a:t>
            </a:r>
          </a:p>
          <a:p>
            <a:endParaRPr lang="fr-FR" dirty="0"/>
          </a:p>
        </p:txBody>
      </p:sp>
    </p:spTree>
    <p:extLst>
      <p:ext uri="{BB962C8B-B14F-4D97-AF65-F5344CB8AC3E}">
        <p14:creationId xmlns:p14="http://schemas.microsoft.com/office/powerpoint/2010/main" val="1991432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fontScale="92500" lnSpcReduction="10000"/>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react-native permet la création de cette objet grâce à la fonction </a:t>
            </a:r>
            <a:r>
              <a:rPr lang="fr-FR" b="1" i="1" dirty="0"/>
              <a:t>create </a:t>
            </a:r>
            <a:endParaRPr lang="fr-FR" b="1" dirty="0"/>
          </a:p>
        </p:txBody>
      </p:sp>
      <p:sp>
        <p:nvSpPr>
          <p:cNvPr id="6" name="Espace réservé du contenu 5">
            <a:extLst>
              <a:ext uri="{FF2B5EF4-FFF2-40B4-BE49-F238E27FC236}">
                <a16:creationId xmlns:a16="http://schemas.microsoft.com/office/drawing/2014/main" id="{D44ECEAE-1D50-474C-9099-54D90FF3A97F}"/>
              </a:ext>
            </a:extLst>
          </p:cNvPr>
          <p:cNvSpPr>
            <a:spLocks noGrp="1"/>
          </p:cNvSpPr>
          <p:nvPr>
            <p:ph sz="quarter" idx="14"/>
          </p:nvPr>
        </p:nvSpPr>
        <p:spPr>
          <a:xfrm>
            <a:off x="7429511" y="983960"/>
            <a:ext cx="4095779" cy="4429156"/>
          </a:xfrm>
        </p:spPr>
        <p:txBody>
          <a:bodyPr>
            <a:noAutofit/>
          </a:bodyPr>
          <a:lstStyle/>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React, { Component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a:t>
            </a:r>
            <a:r>
              <a:rPr lang="fr-FR" sz="1400" b="0" dirty="0">
                <a:solidFill>
                  <a:srgbClr val="000000"/>
                </a:solidFill>
                <a:effectLst/>
                <a:latin typeface="Consolas" panose="020B0609020204030204" pitchFamily="49" charset="0"/>
              </a:rPr>
              <a:t>;</a:t>
            </a:r>
          </a:p>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 StyleSheet, Text, View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'react-native'</a:t>
            </a: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styles = StyleSheet.create({</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bigBlue</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'blue'</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fontWeight</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'bold'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fontSize</a:t>
            </a:r>
            <a:r>
              <a:rPr lang="fr-FR" sz="1400" b="0" dirty="0">
                <a:solidFill>
                  <a:srgbClr val="000000"/>
                </a:solidFill>
                <a:effectLst/>
                <a:latin typeface="Consolas" panose="020B0609020204030204" pitchFamily="49" charset="0"/>
              </a:rPr>
              <a:t>: </a:t>
            </a:r>
            <a:r>
              <a:rPr lang="fr-FR" sz="1400" b="0" dirty="0">
                <a:solidFill>
                  <a:srgbClr val="098658"/>
                </a:solidFill>
                <a:effectLst/>
                <a:latin typeface="Consolas" panose="020B0609020204030204" pitchFamily="49" charset="0"/>
              </a:rPr>
              <a:t>30</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endParaRPr lang="fr-FR" sz="1400" b="0" dirty="0">
              <a:solidFill>
                <a:srgbClr val="000000"/>
              </a:solidFill>
              <a:effectLst/>
              <a:latin typeface="Consolas" panose="020B0609020204030204" pitchFamily="49" charset="0"/>
            </a:endParaRPr>
          </a:p>
          <a:p>
            <a:pPr marL="0" indent="0">
              <a:buNone/>
            </a:pPr>
            <a:endParaRPr lang="fr-FR" sz="1400" dirty="0">
              <a:solidFill>
                <a:srgbClr val="000000"/>
              </a:solidFill>
              <a:latin typeface="Consolas" panose="020B0609020204030204" pitchFamily="49" charset="0"/>
            </a:endParaRPr>
          </a:p>
          <a:p>
            <a:pPr marL="0" indent="0">
              <a:buNone/>
            </a:pPr>
            <a:endParaRPr lang="fr-FR" sz="1400" b="0" dirty="0">
              <a:solidFill>
                <a:srgbClr val="000000"/>
              </a:solidFill>
              <a:effectLst/>
              <a:latin typeface="Consolas" panose="020B0609020204030204" pitchFamily="49" charset="0"/>
            </a:endParaRPr>
          </a:p>
          <a:p>
            <a:pPr marL="0" indent="0">
              <a:buNone/>
            </a:pPr>
            <a:r>
              <a:rPr lang="fr-FR" sz="1400" b="0" dirty="0">
                <a:solidFill>
                  <a:srgbClr val="0000FF"/>
                </a:solidFill>
                <a:effectLst/>
                <a:latin typeface="Consolas" panose="020B0609020204030204" pitchFamily="49" charset="0"/>
              </a:rPr>
              <a:t>export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default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class</a:t>
            </a:r>
            <a:r>
              <a:rPr lang="fr-FR" sz="1400" b="0" dirty="0">
                <a:solidFill>
                  <a:srgbClr val="000000"/>
                </a:solidFill>
                <a:effectLst/>
                <a:latin typeface="Consolas" panose="020B0609020204030204" pitchFamily="49" charset="0"/>
              </a:rPr>
              <a:t> LotsOfStyles </a:t>
            </a:r>
            <a:r>
              <a:rPr lang="fr-FR" sz="1400" b="0" dirty="0">
                <a:solidFill>
                  <a:srgbClr val="0000FF"/>
                </a:solidFill>
                <a:effectLst/>
                <a:latin typeface="Consolas" panose="020B0609020204030204" pitchFamily="49" charset="0"/>
              </a:rPr>
              <a:t>extends</a:t>
            </a:r>
            <a:r>
              <a:rPr lang="fr-FR" sz="1400" b="0" dirty="0">
                <a:solidFill>
                  <a:srgbClr val="000000"/>
                </a:solidFill>
                <a:effectLst/>
                <a:latin typeface="Consolas" panose="020B0609020204030204" pitchFamily="49" charset="0"/>
              </a:rPr>
              <a:t> Component {</a:t>
            </a:r>
          </a:p>
          <a:p>
            <a:pPr marL="0" indent="0">
              <a:buNone/>
            </a:pPr>
            <a:r>
              <a:rPr lang="fr-FR" sz="1400" b="0" dirty="0">
                <a:solidFill>
                  <a:srgbClr val="000000"/>
                </a:solidFill>
                <a:effectLst/>
                <a:latin typeface="Consolas" panose="020B0609020204030204" pitchFamily="49" charset="0"/>
              </a:rPr>
              <a:t>  render() {</a:t>
            </a:r>
          </a:p>
          <a:p>
            <a:pPr marL="0" indent="0">
              <a:buNone/>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 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bigBlue, then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 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red, then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7001337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DF275C-260B-488F-8748-3B983612FEDF}"/>
              </a:ext>
            </a:extLst>
          </p:cNvPr>
          <p:cNvSpPr>
            <a:spLocks noGrp="1"/>
          </p:cNvSpPr>
          <p:nvPr>
            <p:ph type="title"/>
          </p:nvPr>
        </p:nvSpPr>
        <p:spPr/>
        <p:txBody>
          <a:bodyPr/>
          <a:lstStyle/>
          <a:p>
            <a:r>
              <a:rPr lang="fr-FR" dirty="0"/>
              <a:t>Dimensions &amp; </a:t>
            </a:r>
            <a:r>
              <a:rPr lang="fr-FR" dirty="0" err="1"/>
              <a:t>ScreenSize</a:t>
            </a:r>
            <a:r>
              <a:rPr lang="fr-FR" dirty="0"/>
              <a:t> &amp; style</a:t>
            </a:r>
          </a:p>
        </p:txBody>
      </p:sp>
      <p:sp>
        <p:nvSpPr>
          <p:cNvPr id="3" name="Espace réservé du contenu 2">
            <a:extLst>
              <a:ext uri="{FF2B5EF4-FFF2-40B4-BE49-F238E27FC236}">
                <a16:creationId xmlns:a16="http://schemas.microsoft.com/office/drawing/2014/main" id="{AD34E81D-862D-4C73-A2E0-AD8C13C41571}"/>
              </a:ext>
            </a:extLst>
          </p:cNvPr>
          <p:cNvSpPr>
            <a:spLocks noGrp="1"/>
          </p:cNvSpPr>
          <p:nvPr>
            <p:ph idx="1"/>
          </p:nvPr>
        </p:nvSpPr>
        <p:spPr/>
        <p:txBody>
          <a:bodyPr/>
          <a:lstStyle/>
          <a:p>
            <a:r>
              <a:rPr lang="fr-FR" dirty="0"/>
              <a:t>Une API native </a:t>
            </a:r>
            <a:r>
              <a:rPr lang="fr-FR" dirty="0" err="1"/>
              <a:t>provide</a:t>
            </a:r>
            <a:r>
              <a:rPr lang="fr-FR" dirty="0"/>
              <a:t> les size, ratio, des écrans</a:t>
            </a:r>
          </a:p>
          <a:p>
            <a:r>
              <a:rPr lang="fr-FR" dirty="0"/>
              <a:t>Les % sont accepter en unités </a:t>
            </a:r>
          </a:p>
          <a:p>
            <a:pPr marL="0" indent="0">
              <a:buNone/>
            </a:pPr>
            <a:r>
              <a:rPr lang="fr-FR" dirty="0"/>
              <a:t>	de dimensions, marges, …</a:t>
            </a:r>
          </a:p>
          <a:p>
            <a:endParaRPr lang="fr-FR" dirty="0"/>
          </a:p>
          <a:p>
            <a:endParaRPr lang="fr-FR" dirty="0"/>
          </a:p>
        </p:txBody>
      </p:sp>
      <p:pic>
        <p:nvPicPr>
          <p:cNvPr id="1026" name="Picture 2" descr="Big Screen: The Hot Trend in China Smartphones – China Internet Watch">
            <a:extLst>
              <a:ext uri="{FF2B5EF4-FFF2-40B4-BE49-F238E27FC236}">
                <a16:creationId xmlns:a16="http://schemas.microsoft.com/office/drawing/2014/main" id="{9E8F7E44-D7C8-4268-BC39-193DAC854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19346"/>
            <a:ext cx="571500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artphone Comparison Guide (early 2013)">
            <a:extLst>
              <a:ext uri="{FF2B5EF4-FFF2-40B4-BE49-F238E27FC236}">
                <a16:creationId xmlns:a16="http://schemas.microsoft.com/office/drawing/2014/main" id="{336233B4-17B9-4725-B97D-9688FDCDF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06" y="3156153"/>
            <a:ext cx="5394848" cy="274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7000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A549AE-6710-4409-B661-7234C4266F98}"/>
              </a:ext>
            </a:extLst>
          </p:cNvPr>
          <p:cNvSpPr>
            <a:spLocks noGrp="1"/>
          </p:cNvSpPr>
          <p:nvPr>
            <p:ph type="title"/>
          </p:nvPr>
        </p:nvSpPr>
        <p:spPr/>
        <p:txBody>
          <a:bodyPr/>
          <a:lstStyle/>
          <a:p>
            <a:r>
              <a:rPr lang="fr-FR" dirty="0"/>
              <a:t>Layout &amp; flexbox</a:t>
            </a:r>
          </a:p>
        </p:txBody>
      </p:sp>
      <p:sp>
        <p:nvSpPr>
          <p:cNvPr id="3" name="Espace réservé du contenu 2">
            <a:extLst>
              <a:ext uri="{FF2B5EF4-FFF2-40B4-BE49-F238E27FC236}">
                <a16:creationId xmlns:a16="http://schemas.microsoft.com/office/drawing/2014/main" id="{78EB9062-E27A-4763-9E08-EBA041B03ABC}"/>
              </a:ext>
            </a:extLst>
          </p:cNvPr>
          <p:cNvSpPr>
            <a:spLocks noGrp="1"/>
          </p:cNvSpPr>
          <p:nvPr>
            <p:ph idx="1"/>
          </p:nvPr>
        </p:nvSpPr>
        <p:spPr/>
        <p:txBody>
          <a:bodyPr>
            <a:normAutofit fontScale="70000" lnSpcReduction="20000"/>
          </a:bodyPr>
          <a:lstStyle/>
          <a:p>
            <a:r>
              <a:rPr lang="fr-FR" dirty="0"/>
              <a:t>LE flexbox dispose des composants </a:t>
            </a:r>
          </a:p>
          <a:p>
            <a:pPr lvl="1"/>
            <a:r>
              <a:rPr lang="fr-FR" dirty="0"/>
              <a:t>En ligne </a:t>
            </a:r>
          </a:p>
          <a:p>
            <a:pPr lvl="2"/>
            <a:r>
              <a:rPr lang="fr-FR" dirty="0"/>
              <a:t>flexDirection : row</a:t>
            </a:r>
          </a:p>
          <a:p>
            <a:pPr lvl="2"/>
            <a:r>
              <a:rPr lang="fr-FR" dirty="0"/>
              <a:t>flexDirection : reverse-row</a:t>
            </a:r>
          </a:p>
          <a:p>
            <a:pPr lvl="2"/>
            <a:endParaRPr lang="fr-FR" dirty="0"/>
          </a:p>
          <a:p>
            <a:pPr lvl="1"/>
            <a:r>
              <a:rPr lang="fr-FR" dirty="0"/>
              <a:t>En colonne</a:t>
            </a:r>
          </a:p>
          <a:p>
            <a:pPr lvl="2"/>
            <a:r>
              <a:rPr lang="fr-FR" dirty="0"/>
              <a:t>flexDirection : column</a:t>
            </a:r>
          </a:p>
          <a:p>
            <a:pPr lvl="2"/>
            <a:r>
              <a:rPr lang="fr-FR" dirty="0"/>
              <a:t>flexDirection : reverse-column</a:t>
            </a:r>
          </a:p>
          <a:p>
            <a:endParaRPr lang="fr-FR" dirty="0"/>
          </a:p>
          <a:p>
            <a:r>
              <a:rPr lang="fr-FR" dirty="0"/>
              <a:t>Les dimension sont fournit aux composant </a:t>
            </a:r>
          </a:p>
          <a:p>
            <a:pPr lvl="1"/>
            <a:r>
              <a:rPr lang="fr-FR" dirty="0"/>
              <a:t>Par : width &amp; height</a:t>
            </a:r>
          </a:p>
          <a:p>
            <a:endParaRPr lang="fr-FR" dirty="0"/>
          </a:p>
          <a:p>
            <a:r>
              <a:rPr lang="fr-FR" dirty="0"/>
              <a:t>Propriété de flexibilité :</a:t>
            </a:r>
          </a:p>
          <a:p>
            <a:pPr lvl="1"/>
            <a:r>
              <a:rPr lang="fr-FR" dirty="0"/>
              <a:t>flex-grow, flex-shrink et flex-basis ou la super propriété : </a:t>
            </a:r>
            <a:r>
              <a:rPr lang="fr-FR" b="1" dirty="0" err="1"/>
              <a:t>flex</a:t>
            </a:r>
            <a:endParaRPr lang="fr-FR" b="1" dirty="0"/>
          </a:p>
          <a:p>
            <a:endParaRPr lang="fr-FR" b="1" dirty="0"/>
          </a:p>
          <a:p>
            <a:r>
              <a:rPr lang="fr-FR" b="1" dirty="0"/>
              <a:t>Générateur de code pour </a:t>
            </a:r>
            <a:r>
              <a:rPr lang="fr-FR" b="1" dirty="0" err="1"/>
              <a:t>layouts</a:t>
            </a:r>
            <a:r>
              <a:rPr lang="fr-FR" b="1" dirty="0"/>
              <a:t> : </a:t>
            </a:r>
          </a:p>
          <a:p>
            <a:pPr marL="0" indent="0">
              <a:buNone/>
            </a:pPr>
            <a:r>
              <a:rPr lang="fr-FR" dirty="0"/>
              <a:t>			https://yogalayout.com/</a:t>
            </a:r>
          </a:p>
          <a:p>
            <a:endParaRPr lang="fr-FR" dirty="0"/>
          </a:p>
        </p:txBody>
      </p:sp>
      <p:pic>
        <p:nvPicPr>
          <p:cNvPr id="2050" name="Picture 2" descr="Flex Direction">
            <a:extLst>
              <a:ext uri="{FF2B5EF4-FFF2-40B4-BE49-F238E27FC236}">
                <a16:creationId xmlns:a16="http://schemas.microsoft.com/office/drawing/2014/main" id="{CF027640-53DE-444C-BCA0-2951ECD24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21" y="1300173"/>
            <a:ext cx="3105219" cy="497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0992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41913-492C-4912-BFE2-F4885BA355AF}"/>
              </a:ext>
            </a:extLst>
          </p:cNvPr>
          <p:cNvSpPr>
            <a:spLocks noGrp="1"/>
          </p:cNvSpPr>
          <p:nvPr>
            <p:ph type="title"/>
          </p:nvPr>
        </p:nvSpPr>
        <p:spPr/>
        <p:txBody>
          <a:bodyPr/>
          <a:lstStyle/>
          <a:p>
            <a:r>
              <a:rPr lang="fr-FR" dirty="0"/>
              <a:t>Gestion de la navigation</a:t>
            </a:r>
          </a:p>
        </p:txBody>
      </p:sp>
      <p:sp>
        <p:nvSpPr>
          <p:cNvPr id="3" name="Espace réservé du contenu 2">
            <a:extLst>
              <a:ext uri="{FF2B5EF4-FFF2-40B4-BE49-F238E27FC236}">
                <a16:creationId xmlns:a16="http://schemas.microsoft.com/office/drawing/2014/main" id="{759F4416-B247-4F31-B047-9DB82D62F960}"/>
              </a:ext>
            </a:extLst>
          </p:cNvPr>
          <p:cNvSpPr>
            <a:spLocks noGrp="1"/>
          </p:cNvSpPr>
          <p:nvPr>
            <p:ph idx="1"/>
          </p:nvPr>
        </p:nvSpPr>
        <p:spPr/>
        <p:txBody>
          <a:bodyPr>
            <a:normAutofit/>
          </a:bodyPr>
          <a:lstStyle/>
          <a:p>
            <a:r>
              <a:rPr lang="fr-FR" dirty="0"/>
              <a:t>La gestion de navigation est fournit par un module react &amp; RN</a:t>
            </a:r>
          </a:p>
          <a:p>
            <a:pPr lvl="1"/>
            <a:endParaRPr lang="fr-FR" dirty="0"/>
          </a:p>
          <a:p>
            <a:pPr lvl="1"/>
            <a:r>
              <a:rPr lang="fr-FR" dirty="0"/>
              <a:t>Module react react-navigation</a:t>
            </a:r>
          </a:p>
          <a:p>
            <a:pPr marL="0" indent="0" algn="ctr">
              <a:buNone/>
            </a:pPr>
            <a:endParaRPr lang="fr-FR" sz="1400" b="0" i="0" dirty="0">
              <a:solidFill>
                <a:srgbClr val="79B6F2"/>
              </a:solidFill>
              <a:effectLst/>
              <a:latin typeface="Consolas" panose="020B0609020204030204" pitchFamily="49" charset="0"/>
            </a:endParaRPr>
          </a:p>
          <a:p>
            <a:pPr marL="0" indent="0" algn="ctr">
              <a:buNone/>
            </a:pPr>
            <a:r>
              <a:rPr lang="fr-FR" sz="1400" b="0" i="0" dirty="0">
                <a:solidFill>
                  <a:srgbClr val="79B6F2"/>
                </a:solidFill>
                <a:effectLst/>
                <a:latin typeface="Consolas" panose="020B0609020204030204" pitchFamily="49" charset="0"/>
              </a:rPr>
              <a:t>npm</a:t>
            </a:r>
            <a:r>
              <a:rPr lang="fr-FR" sz="1400" b="0" i="0" dirty="0">
                <a:solidFill>
                  <a:srgbClr val="FFFFFF"/>
                </a:solidFill>
                <a:effectLst/>
                <a:latin typeface="Consolas" panose="020B0609020204030204" pitchFamily="49" charset="0"/>
              </a:rPr>
              <a:t> </a:t>
            </a:r>
            <a:r>
              <a:rPr lang="fr-FR" sz="1400" b="0" i="0" dirty="0">
                <a:solidFill>
                  <a:srgbClr val="79B6F2"/>
                </a:solidFill>
                <a:effectLst/>
                <a:latin typeface="Consolas" panose="020B0609020204030204" pitchFamily="49" charset="0"/>
              </a:rPr>
              <a:t>install</a:t>
            </a:r>
            <a:r>
              <a:rPr lang="fr-FR" sz="1400" b="0" i="0" dirty="0">
                <a:effectLst/>
                <a:latin typeface="Consolas" panose="020B0609020204030204" pitchFamily="49" charset="0"/>
              </a:rPr>
              <a:t> @react-navigation/native @react-navigation/stack</a:t>
            </a:r>
            <a:endParaRPr lang="fr-FR" sz="1400" dirty="0"/>
          </a:p>
          <a:p>
            <a:pPr lvl="1"/>
            <a:endParaRPr lang="fr-FR" dirty="0"/>
          </a:p>
          <a:p>
            <a:pPr lvl="1"/>
            <a:r>
              <a:rPr lang="fr-FR" dirty="0"/>
              <a:t>Implémentation React-native</a:t>
            </a:r>
          </a:p>
          <a:p>
            <a:pPr marL="0" indent="0" algn="ctr">
              <a:buNone/>
            </a:pPr>
            <a:endParaRPr kumimoji="0" lang="fr-FR" altLang="fr-FR" sz="1800" b="0" i="0" u="none" strike="noStrike" cap="none" normalizeH="0" baseline="0" dirty="0">
              <a:ln>
                <a:noFill/>
              </a:ln>
              <a:solidFill>
                <a:srgbClr val="79B6F2"/>
              </a:solidFill>
              <a:effectLst/>
              <a:latin typeface="inherit"/>
            </a:endParaRPr>
          </a:p>
          <a:p>
            <a:pPr marL="0" indent="0" algn="ctr">
              <a:buNone/>
            </a:pPr>
            <a:r>
              <a:rPr kumimoji="0" lang="fr-FR" altLang="fr-FR" sz="1800" b="0" i="0" u="none" strike="noStrike" cap="none" normalizeH="0" baseline="0" dirty="0">
                <a:ln>
                  <a:noFill/>
                </a:ln>
                <a:solidFill>
                  <a:srgbClr val="79B6F2"/>
                </a:solidFill>
                <a:effectLst/>
                <a:latin typeface="inherit"/>
              </a:rPr>
              <a:t>npm</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solidFill>
                  <a:srgbClr val="79B6F2"/>
                </a:solidFill>
                <a:effectLst/>
                <a:latin typeface="inherit"/>
              </a:rPr>
              <a:t>install</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effectLst/>
                <a:latin typeface="Consolas" panose="020B0609020204030204" pitchFamily="49" charset="0"/>
              </a:rPr>
              <a:t>react-native-reanimated react-native-gesture-handler react-native-screens react-native-safe-area-context @react-native-community/masked-view</a:t>
            </a:r>
            <a:endParaRPr lang="fr-FR" sz="1800" dirty="0"/>
          </a:p>
          <a:p>
            <a:pPr marL="457200" lvl="1" indent="0">
              <a:buNone/>
            </a:pPr>
            <a:endParaRPr lang="fr-FR" dirty="0"/>
          </a:p>
          <a:p>
            <a:pPr marL="457200" lvl="1" indent="0" algn="ctr">
              <a:buNone/>
            </a:pPr>
            <a:r>
              <a:rPr lang="fr-FR" dirty="0"/>
              <a:t>Documentation : </a:t>
            </a:r>
            <a:r>
              <a:rPr lang="fr-FR" dirty="0">
                <a:hlinkClick r:id="rId3"/>
              </a:rPr>
              <a:t>https://reactnative.dev/docs/navigation</a:t>
            </a:r>
            <a:r>
              <a:rPr lang="fr-FR" dirty="0"/>
              <a:t> </a:t>
            </a:r>
          </a:p>
        </p:txBody>
      </p:sp>
    </p:spTree>
    <p:extLst>
      <p:ext uri="{BB962C8B-B14F-4D97-AF65-F5344CB8AC3E}">
        <p14:creationId xmlns:p14="http://schemas.microsoft.com/office/powerpoint/2010/main" val="14861752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1A739B-26C5-5EB4-D1EA-22EE4BB44BAC}"/>
              </a:ext>
            </a:extLst>
          </p:cNvPr>
          <p:cNvSpPr>
            <a:spLocks noGrp="1"/>
          </p:cNvSpPr>
          <p:nvPr>
            <p:ph type="title"/>
          </p:nvPr>
        </p:nvSpPr>
        <p:spPr/>
        <p:txBody>
          <a:bodyPr/>
          <a:lstStyle/>
          <a:p>
            <a:r>
              <a:rPr lang="fr-FR" dirty="0"/>
              <a:t>Navigation avec @react-navigation/native</a:t>
            </a:r>
            <a:br>
              <a:rPr lang="fr-FR" dirty="0"/>
            </a:br>
            <a:r>
              <a:rPr lang="fr-FR" dirty="0"/>
              <a:t>installation</a:t>
            </a:r>
          </a:p>
        </p:txBody>
      </p:sp>
      <p:sp>
        <p:nvSpPr>
          <p:cNvPr id="6" name="Espace réservé du contenu 5">
            <a:extLst>
              <a:ext uri="{FF2B5EF4-FFF2-40B4-BE49-F238E27FC236}">
                <a16:creationId xmlns:a16="http://schemas.microsoft.com/office/drawing/2014/main" id="{9DDF9C36-140A-4113-D628-4346879EEC10}"/>
              </a:ext>
            </a:extLst>
          </p:cNvPr>
          <p:cNvSpPr>
            <a:spLocks noGrp="1"/>
          </p:cNvSpPr>
          <p:nvPr>
            <p:ph idx="1"/>
          </p:nvPr>
        </p:nvSpPr>
        <p:spPr/>
        <p:txBody>
          <a:bodyPr>
            <a:normAutofit fontScale="62500" lnSpcReduction="20000"/>
          </a:bodyPr>
          <a:lstStyle/>
          <a:p>
            <a:r>
              <a:rPr lang="fr-FR" dirty="0"/>
              <a:t>Installation </a:t>
            </a:r>
          </a:p>
          <a:p>
            <a:pPr lvl="1"/>
            <a:r>
              <a:rPr lang="fr-FR" dirty="0" err="1"/>
              <a:t>npm</a:t>
            </a:r>
            <a:r>
              <a:rPr lang="fr-FR" dirty="0"/>
              <a:t> </a:t>
            </a:r>
            <a:r>
              <a:rPr lang="fr-FR" dirty="0" err="1"/>
              <a:t>install</a:t>
            </a:r>
            <a:r>
              <a:rPr lang="fr-FR" dirty="0"/>
              <a:t> @react-navigation/native</a:t>
            </a:r>
          </a:p>
          <a:p>
            <a:pPr lvl="1"/>
            <a:r>
              <a:rPr lang="fr-FR" dirty="0" err="1"/>
              <a:t>npm</a:t>
            </a:r>
            <a:r>
              <a:rPr lang="fr-FR" dirty="0"/>
              <a:t> </a:t>
            </a:r>
            <a:r>
              <a:rPr lang="fr-FR" dirty="0" err="1"/>
              <a:t>install</a:t>
            </a:r>
            <a:r>
              <a:rPr lang="fr-FR" dirty="0"/>
              <a:t> react-native-screens react-native-</a:t>
            </a:r>
            <a:r>
              <a:rPr lang="fr-FR" dirty="0" err="1"/>
              <a:t>safe</a:t>
            </a:r>
            <a:r>
              <a:rPr lang="fr-FR" dirty="0"/>
              <a:t>-area-</a:t>
            </a:r>
            <a:r>
              <a:rPr lang="fr-FR" dirty="0" err="1"/>
              <a:t>context</a:t>
            </a:r>
            <a:endParaRPr lang="fr-FR" dirty="0"/>
          </a:p>
          <a:p>
            <a:pPr lvl="2"/>
            <a:r>
              <a:rPr lang="fr-FR" dirty="0"/>
              <a:t>Ios : </a:t>
            </a:r>
          </a:p>
          <a:p>
            <a:pPr marL="457200" lvl="1" indent="0">
              <a:buNone/>
            </a:pPr>
            <a:r>
              <a:rPr lang="fr-FR" dirty="0"/>
              <a:t>		</a:t>
            </a:r>
            <a:r>
              <a:rPr lang="fr-FR" dirty="0" err="1"/>
              <a:t>npx</a:t>
            </a:r>
            <a:r>
              <a:rPr lang="fr-FR" dirty="0"/>
              <a:t> </a:t>
            </a:r>
            <a:r>
              <a:rPr lang="fr-FR" dirty="0" err="1"/>
              <a:t>pod-install</a:t>
            </a:r>
            <a:r>
              <a:rPr lang="fr-FR" dirty="0"/>
              <a:t> </a:t>
            </a:r>
            <a:r>
              <a:rPr lang="fr-FR" dirty="0" err="1"/>
              <a:t>ios</a:t>
            </a:r>
            <a:endParaRPr lang="fr-FR" dirty="0"/>
          </a:p>
          <a:p>
            <a:pPr lvl="1"/>
            <a:endParaRPr lang="fr-FR" dirty="0"/>
          </a:p>
          <a:p>
            <a:pPr lvl="2"/>
            <a:r>
              <a:rPr lang="fr-FR" dirty="0"/>
              <a:t>Android : dans  /</a:t>
            </a:r>
            <a:r>
              <a:rPr lang="en-US" b="0" i="0" dirty="0">
                <a:solidFill>
                  <a:srgbClr val="1C1E21"/>
                </a:solidFill>
                <a:effectLst/>
                <a:latin typeface="SFMono-Regular"/>
              </a:rPr>
              <a:t>android/app/</a:t>
            </a:r>
            <a:r>
              <a:rPr lang="en-US" b="0" i="0" dirty="0" err="1">
                <a:solidFill>
                  <a:srgbClr val="1C1E21"/>
                </a:solidFill>
                <a:effectLst/>
                <a:latin typeface="SFMono-Regular"/>
              </a:rPr>
              <a:t>src</a:t>
            </a:r>
            <a:r>
              <a:rPr lang="en-US" b="0" i="0" dirty="0">
                <a:solidFill>
                  <a:srgbClr val="1C1E21"/>
                </a:solidFill>
                <a:effectLst/>
                <a:latin typeface="SFMono-Regular"/>
              </a:rPr>
              <a:t>/main/java/&lt;your package name&gt;/</a:t>
            </a:r>
            <a:r>
              <a:rPr lang="en-US" b="0" i="0" dirty="0" err="1">
                <a:solidFill>
                  <a:srgbClr val="1C1E21"/>
                </a:solidFill>
                <a:effectLst/>
                <a:latin typeface="SFMono-Regular"/>
              </a:rPr>
              <a:t>MainActivity.kt</a:t>
            </a:r>
            <a:endParaRPr lang="en-US" b="0" i="0" dirty="0">
              <a:solidFill>
                <a:srgbClr val="1C1E21"/>
              </a:solidFill>
              <a:effectLst/>
              <a:latin typeface="SFMono-Regular"/>
            </a:endParaRPr>
          </a:p>
          <a:p>
            <a:pPr lvl="1"/>
            <a:endParaRPr lang="fr-FR" dirty="0"/>
          </a:p>
          <a:p>
            <a:pPr marL="914400" lvl="2" indent="0">
              <a:buNone/>
            </a:pPr>
            <a:r>
              <a:rPr lang="fr-FR" b="0" i="1" dirty="0">
                <a:solidFill>
                  <a:srgbClr val="66D9EF"/>
                </a:solidFill>
                <a:effectLst/>
                <a:latin typeface="Consolas" panose="020B0609020204030204" pitchFamily="49" charset="0"/>
              </a:rPr>
              <a:t>import</a:t>
            </a:r>
            <a:r>
              <a:rPr lang="fr-FR" b="0" dirty="0">
                <a:solidFill>
                  <a:srgbClr val="F8F8F2"/>
                </a:solidFill>
                <a:effectLst/>
                <a:latin typeface="Consolas" panose="020B0609020204030204" pitchFamily="49" charset="0"/>
              </a:rPr>
              <a:t> </a:t>
            </a:r>
            <a:r>
              <a:rPr lang="fr-FR" b="0" dirty="0" err="1">
                <a:effectLst/>
                <a:latin typeface="Consolas" panose="020B0609020204030204" pitchFamily="49" charset="0"/>
              </a:rPr>
              <a:t>android.os.Bundle</a:t>
            </a:r>
            <a:br>
              <a:rPr lang="fr-FR" b="0" dirty="0">
                <a:solidFill>
                  <a:srgbClr val="F8F8F2"/>
                </a:solidFill>
                <a:effectLst/>
                <a:latin typeface="Consolas" panose="020B0609020204030204" pitchFamily="49" charset="0"/>
              </a:rPr>
            </a:br>
            <a:r>
              <a:rPr lang="fr-FR" sz="2400" b="0" i="1" dirty="0">
                <a:solidFill>
                  <a:srgbClr val="66D9EF"/>
                </a:solidFill>
                <a:effectLst/>
                <a:latin typeface="Consolas" panose="020B0609020204030204" pitchFamily="49" charset="0"/>
              </a:rPr>
              <a:t>class</a:t>
            </a:r>
            <a:r>
              <a:rPr lang="fr-FR" sz="2400" b="0" dirty="0">
                <a:solidFill>
                  <a:srgbClr val="F8F8F2"/>
                </a:solidFill>
                <a:effectLst/>
                <a:latin typeface="Consolas" panose="020B0609020204030204" pitchFamily="49" charset="0"/>
              </a:rPr>
              <a:t> </a:t>
            </a:r>
            <a:r>
              <a:rPr lang="fr-FR" sz="2400" b="0" u="sng" dirty="0" err="1">
                <a:solidFill>
                  <a:srgbClr val="A6E22E"/>
                </a:solidFill>
                <a:effectLst/>
                <a:latin typeface="Consolas" panose="020B0609020204030204" pitchFamily="49" charset="0"/>
              </a:rPr>
              <a:t>MainActivity</a:t>
            </a:r>
            <a:r>
              <a:rPr lang="fr-FR" sz="2400" b="0" dirty="0">
                <a:solidFill>
                  <a:srgbClr val="F8F8F2"/>
                </a:solidFill>
                <a:effectLst/>
                <a:latin typeface="Consolas" panose="020B0609020204030204" pitchFamily="49" charset="0"/>
              </a:rPr>
              <a:t> </a:t>
            </a:r>
            <a:r>
              <a:rPr lang="fr-FR" sz="2400" b="0" dirty="0">
                <a:effectLst/>
                <a:latin typeface="Consolas" panose="020B0609020204030204" pitchFamily="49" charset="0"/>
              </a:rPr>
              <a:t>: </a:t>
            </a:r>
            <a:r>
              <a:rPr lang="fr-FR" sz="2400" b="0" u="sng" dirty="0" err="1">
                <a:solidFill>
                  <a:srgbClr val="A6E22E"/>
                </a:solidFill>
                <a:effectLst/>
                <a:latin typeface="Consolas" panose="020B0609020204030204" pitchFamily="49" charset="0"/>
              </a:rPr>
              <a:t>ReactActivity</a:t>
            </a:r>
            <a:r>
              <a:rPr lang="fr-FR" sz="2400" b="0" dirty="0">
                <a:effectLst/>
                <a:latin typeface="Consolas" panose="020B0609020204030204" pitchFamily="49" charset="0"/>
              </a:rPr>
              <a:t>() {</a:t>
            </a:r>
          </a:p>
          <a:p>
            <a:pPr marL="0" indent="0">
              <a:buNone/>
            </a:pPr>
            <a:r>
              <a:rPr lang="fr-FR" sz="2400" b="0" dirty="0">
                <a:solidFill>
                  <a:srgbClr val="F8F8F2"/>
                </a:solidFill>
                <a:effectLst/>
                <a:latin typeface="Consolas" panose="020B0609020204030204" pitchFamily="49" charset="0"/>
              </a:rPr>
              <a:t>		</a:t>
            </a:r>
            <a:r>
              <a:rPr lang="fr-FR" sz="2400" b="0" dirty="0">
                <a:solidFill>
                  <a:srgbClr val="88846F"/>
                </a:solidFill>
                <a:effectLst/>
                <a:latin typeface="Consolas" panose="020B0609020204030204" pitchFamily="49" charset="0"/>
              </a:rPr>
              <a:t>/**</a:t>
            </a:r>
            <a:endParaRPr lang="fr-FR" sz="2400" b="0" dirty="0">
              <a:solidFill>
                <a:srgbClr val="F8F8F2"/>
              </a:solidFill>
              <a:effectLst/>
              <a:latin typeface="Consolas" panose="020B0609020204030204" pitchFamily="49" charset="0"/>
            </a:endParaRPr>
          </a:p>
          <a:p>
            <a:pPr marL="0" indent="0">
              <a:buNone/>
            </a:pPr>
            <a:r>
              <a:rPr lang="fr-FR" sz="2400" b="0" dirty="0">
                <a:solidFill>
                  <a:srgbClr val="88846F"/>
                </a:solidFill>
                <a:effectLst/>
                <a:latin typeface="Consolas" panose="020B0609020204030204" pitchFamily="49" charset="0"/>
              </a:rPr>
              <a:t>		* </a:t>
            </a:r>
            <a:r>
              <a:rPr lang="fr-FR" sz="2400" b="0" dirty="0" err="1">
                <a:solidFill>
                  <a:srgbClr val="88846F"/>
                </a:solidFill>
                <a:effectLst/>
                <a:latin typeface="Consolas" panose="020B0609020204030204" pitchFamily="49" charset="0"/>
              </a:rPr>
              <a:t>creator</a:t>
            </a:r>
            <a:r>
              <a:rPr lang="fr-FR" sz="2400" b="0" dirty="0">
                <a:solidFill>
                  <a:srgbClr val="88846F"/>
                </a:solidFill>
                <a:effectLst/>
                <a:latin typeface="Consolas" panose="020B0609020204030204" pitchFamily="49" charset="0"/>
              </a:rPr>
              <a:t> for React-native navigation</a:t>
            </a:r>
            <a:endParaRPr lang="fr-FR" sz="2400" b="0" dirty="0">
              <a:solidFill>
                <a:srgbClr val="F8F8F2"/>
              </a:solidFill>
              <a:effectLst/>
              <a:latin typeface="Consolas" panose="020B0609020204030204" pitchFamily="49" charset="0"/>
            </a:endParaRPr>
          </a:p>
          <a:p>
            <a:pPr marL="0" indent="0">
              <a:buNone/>
            </a:pPr>
            <a:r>
              <a:rPr lang="fr-FR" sz="2400" b="0" dirty="0">
                <a:solidFill>
                  <a:srgbClr val="88846F"/>
                </a:solidFill>
                <a:effectLst/>
                <a:latin typeface="Consolas" panose="020B0609020204030204" pitchFamily="49" charset="0"/>
              </a:rPr>
              <a:t>		*/</a:t>
            </a:r>
            <a:endParaRPr lang="fr-FR" sz="2400" b="0" dirty="0">
              <a:solidFill>
                <a:srgbClr val="F8F8F2"/>
              </a:solidFill>
              <a:effectLst/>
              <a:latin typeface="Consolas" panose="020B0609020204030204" pitchFamily="49" charset="0"/>
            </a:endParaRPr>
          </a:p>
          <a:p>
            <a:pPr marL="0" indent="0">
              <a:buNone/>
            </a:pPr>
            <a:r>
              <a:rPr lang="fr-FR" sz="2400" b="0" dirty="0">
                <a:solidFill>
                  <a:srgbClr val="F8F8F2"/>
                </a:solidFill>
                <a:effectLst/>
                <a:latin typeface="Consolas" panose="020B0609020204030204" pitchFamily="49" charset="0"/>
              </a:rPr>
              <a:t>  		</a:t>
            </a:r>
            <a:r>
              <a:rPr lang="fr-FR" sz="2400" b="0" dirty="0" err="1">
                <a:solidFill>
                  <a:srgbClr val="F92672"/>
                </a:solidFill>
                <a:effectLst/>
                <a:latin typeface="Consolas" panose="020B0609020204030204" pitchFamily="49" charset="0"/>
              </a:rPr>
              <a:t>override</a:t>
            </a:r>
            <a:r>
              <a:rPr lang="fr-FR" sz="2400" b="0" dirty="0">
                <a:solidFill>
                  <a:srgbClr val="F8F8F2"/>
                </a:solidFill>
                <a:effectLst/>
                <a:latin typeface="Consolas" panose="020B0609020204030204" pitchFamily="49" charset="0"/>
              </a:rPr>
              <a:t> </a:t>
            </a:r>
            <a:r>
              <a:rPr lang="fr-FR" sz="2400" b="0" i="1" dirty="0">
                <a:solidFill>
                  <a:srgbClr val="66D9EF"/>
                </a:solidFill>
                <a:effectLst/>
                <a:latin typeface="Consolas" panose="020B0609020204030204" pitchFamily="49" charset="0"/>
              </a:rPr>
              <a:t>fun</a:t>
            </a:r>
            <a:r>
              <a:rPr lang="fr-FR" sz="2400" b="0" dirty="0">
                <a:solidFill>
                  <a:srgbClr val="F8F8F2"/>
                </a:solidFill>
                <a:effectLst/>
                <a:latin typeface="Consolas" panose="020B0609020204030204" pitchFamily="49" charset="0"/>
              </a:rPr>
              <a:t> </a:t>
            </a:r>
            <a:r>
              <a:rPr lang="fr-FR" sz="2400" b="0" dirty="0" err="1">
                <a:solidFill>
                  <a:srgbClr val="A6E22E"/>
                </a:solidFill>
                <a:effectLst/>
                <a:latin typeface="Consolas" panose="020B0609020204030204" pitchFamily="49" charset="0"/>
              </a:rPr>
              <a:t>onCreate</a:t>
            </a:r>
            <a:r>
              <a:rPr lang="fr-FR" sz="2400" b="0" dirty="0">
                <a:effectLst/>
                <a:latin typeface="Consolas" panose="020B0609020204030204" pitchFamily="49" charset="0"/>
              </a:rPr>
              <a:t>(</a:t>
            </a:r>
            <a:r>
              <a:rPr lang="fr-FR" sz="2400" b="0" i="1" dirty="0" err="1">
                <a:solidFill>
                  <a:srgbClr val="FD971F"/>
                </a:solidFill>
                <a:effectLst/>
                <a:latin typeface="Consolas" panose="020B0609020204030204" pitchFamily="49" charset="0"/>
              </a:rPr>
              <a:t>savedInstanceState</a:t>
            </a:r>
            <a:r>
              <a:rPr lang="fr-FR" sz="2400" b="0" dirty="0">
                <a:effectLst/>
                <a:latin typeface="Consolas" panose="020B0609020204030204" pitchFamily="49" charset="0"/>
              </a:rPr>
              <a:t>:</a:t>
            </a:r>
            <a:r>
              <a:rPr lang="fr-FR" sz="2400" b="0" dirty="0">
                <a:solidFill>
                  <a:srgbClr val="F8F8F2"/>
                </a:solidFill>
                <a:effectLst/>
                <a:latin typeface="Consolas" panose="020B0609020204030204" pitchFamily="49" charset="0"/>
              </a:rPr>
              <a:t> </a:t>
            </a:r>
            <a:r>
              <a:rPr lang="fr-FR" sz="2400" b="0" u="sng" dirty="0">
                <a:solidFill>
                  <a:srgbClr val="A6E22E"/>
                </a:solidFill>
                <a:effectLst/>
                <a:latin typeface="Consolas" panose="020B0609020204030204" pitchFamily="49" charset="0"/>
              </a:rPr>
              <a:t>Bundle</a:t>
            </a:r>
            <a:r>
              <a:rPr lang="fr-FR" sz="2400" b="0" dirty="0">
                <a:effectLst/>
                <a:latin typeface="Consolas" panose="020B0609020204030204" pitchFamily="49" charset="0"/>
              </a:rPr>
              <a:t>?) {</a:t>
            </a:r>
          </a:p>
          <a:p>
            <a:pPr marL="0" indent="0">
              <a:buNone/>
            </a:pPr>
            <a:r>
              <a:rPr lang="fr-FR" sz="2400" b="0" dirty="0">
                <a:effectLst/>
                <a:latin typeface="Consolas" panose="020B0609020204030204" pitchFamily="49" charset="0"/>
              </a:rPr>
              <a:t>  			</a:t>
            </a:r>
            <a:r>
              <a:rPr lang="fr-FR" sz="2400" b="0" u="sng" dirty="0" err="1">
                <a:solidFill>
                  <a:srgbClr val="A6E22E"/>
                </a:solidFill>
                <a:effectLst/>
                <a:latin typeface="Consolas" panose="020B0609020204030204" pitchFamily="49" charset="0"/>
              </a:rPr>
              <a:t>super</a:t>
            </a:r>
            <a:r>
              <a:rPr lang="fr-FR" sz="2400" b="0" dirty="0" err="1">
                <a:effectLst/>
                <a:latin typeface="Consolas" panose="020B0609020204030204" pitchFamily="49" charset="0"/>
              </a:rPr>
              <a:t>.</a:t>
            </a:r>
            <a:r>
              <a:rPr lang="fr-FR" sz="2400" b="0" dirty="0" err="1">
                <a:solidFill>
                  <a:srgbClr val="A6E22E"/>
                </a:solidFill>
                <a:effectLst/>
                <a:latin typeface="Consolas" panose="020B0609020204030204" pitchFamily="49" charset="0"/>
              </a:rPr>
              <a:t>onCreate</a:t>
            </a:r>
            <a:r>
              <a:rPr lang="fr-FR" sz="2400" b="0" dirty="0">
                <a:solidFill>
                  <a:srgbClr val="F8F8F2"/>
                </a:solidFill>
                <a:effectLst/>
                <a:latin typeface="Consolas" panose="020B0609020204030204" pitchFamily="49" charset="0"/>
              </a:rPr>
              <a:t>(</a:t>
            </a:r>
            <a:r>
              <a:rPr lang="fr-FR" sz="2400" b="0" dirty="0">
                <a:solidFill>
                  <a:srgbClr val="AE81FF"/>
                </a:solidFill>
                <a:effectLst/>
                <a:latin typeface="Consolas" panose="020B0609020204030204" pitchFamily="49" charset="0"/>
              </a:rPr>
              <a:t>null</a:t>
            </a:r>
            <a:r>
              <a:rPr lang="fr-FR" sz="2400" b="0" dirty="0">
                <a:solidFill>
                  <a:srgbClr val="F8F8F2"/>
                </a:solidFill>
                <a:effectLst/>
                <a:latin typeface="Consolas" panose="020B0609020204030204" pitchFamily="49" charset="0"/>
              </a:rPr>
              <a:t>)</a:t>
            </a:r>
          </a:p>
          <a:p>
            <a:pPr marL="0" indent="0">
              <a:buNone/>
            </a:pPr>
            <a:r>
              <a:rPr lang="fr-FR" sz="2400" dirty="0">
                <a:latin typeface="Consolas" panose="020B0609020204030204" pitchFamily="49" charset="0"/>
              </a:rPr>
              <a:t>   		</a:t>
            </a:r>
            <a:r>
              <a:rPr lang="fr-FR" sz="2400" b="0" dirty="0">
                <a:effectLst/>
                <a:latin typeface="Consolas" panose="020B0609020204030204" pitchFamily="49" charset="0"/>
              </a:rPr>
              <a:t>}</a:t>
            </a:r>
          </a:p>
          <a:p>
            <a:r>
              <a:rPr lang="fr-FR" sz="2400" b="0" dirty="0">
                <a:solidFill>
                  <a:srgbClr val="F8F8F2"/>
                </a:solidFill>
                <a:effectLst/>
                <a:latin typeface="Consolas" panose="020B0609020204030204" pitchFamily="49" charset="0"/>
              </a:rPr>
              <a:t>  	   </a:t>
            </a:r>
            <a:r>
              <a:rPr lang="fr-FR" sz="2400" b="0" dirty="0">
                <a:solidFill>
                  <a:srgbClr val="88846F"/>
                </a:solidFill>
                <a:effectLst/>
                <a:latin typeface="Consolas" panose="020B0609020204030204" pitchFamily="49" charset="0"/>
              </a:rPr>
              <a:t>//…</a:t>
            </a:r>
            <a:endParaRPr lang="fr-FR" sz="2400" b="0" dirty="0">
              <a:solidFill>
                <a:srgbClr val="F8F8F2"/>
              </a:solidFill>
              <a:effectLst/>
              <a:latin typeface="Consolas" panose="020B0609020204030204" pitchFamily="49" charset="0"/>
            </a:endParaRPr>
          </a:p>
          <a:p>
            <a:pPr marL="0" indent="0">
              <a:buNone/>
            </a:pPr>
            <a:r>
              <a:rPr lang="fr-FR" sz="2400" dirty="0">
                <a:latin typeface="Consolas" panose="020B0609020204030204" pitchFamily="49" charset="0"/>
              </a:rPr>
              <a:t>    	</a:t>
            </a:r>
            <a:r>
              <a:rPr lang="fr-FR" sz="2400" b="0" dirty="0">
                <a:effectLst/>
                <a:latin typeface="Consolas" panose="020B0609020204030204" pitchFamily="49" charset="0"/>
              </a:rPr>
              <a:t>}</a:t>
            </a:r>
          </a:p>
          <a:p>
            <a:endParaRPr lang="fr-FR" b="0" dirty="0">
              <a:effectLst/>
              <a:latin typeface="Consolas" panose="020B0609020204030204" pitchFamily="49" charset="0"/>
            </a:endParaRPr>
          </a:p>
          <a:p>
            <a:r>
              <a:rPr lang="fr-FR" dirty="0">
                <a:latin typeface="Consolas" panose="020B0609020204030204" pitchFamily="49" charset="0"/>
              </a:rPr>
              <a:t>Relancer la compilation ( </a:t>
            </a:r>
            <a:r>
              <a:rPr lang="fr-FR" dirty="0" err="1">
                <a:latin typeface="Consolas" panose="020B0609020204030204" pitchFamily="49" charset="0"/>
              </a:rPr>
              <a:t>yarn</a:t>
            </a:r>
            <a:r>
              <a:rPr lang="fr-FR" dirty="0">
                <a:latin typeface="Consolas" panose="020B0609020204030204" pitchFamily="49" charset="0"/>
              </a:rPr>
              <a:t> </a:t>
            </a:r>
            <a:r>
              <a:rPr lang="fr-FR" dirty="0" err="1">
                <a:latin typeface="Consolas" panose="020B0609020204030204" pitchFamily="49" charset="0"/>
              </a:rPr>
              <a:t>android</a:t>
            </a:r>
            <a:r>
              <a:rPr lang="fr-FR" dirty="0">
                <a:latin typeface="Consolas" panose="020B0609020204030204" pitchFamily="49" charset="0"/>
              </a:rPr>
              <a:t> / </a:t>
            </a:r>
            <a:r>
              <a:rPr lang="fr-FR" dirty="0" err="1">
                <a:latin typeface="Consolas" panose="020B0609020204030204" pitchFamily="49" charset="0"/>
              </a:rPr>
              <a:t>ios</a:t>
            </a:r>
            <a:r>
              <a:rPr lang="fr-FR" dirty="0">
                <a:latin typeface="Consolas" panose="020B0609020204030204" pitchFamily="49" charset="0"/>
              </a:rPr>
              <a:t> )</a:t>
            </a:r>
            <a:endParaRPr lang="fr-FR" b="0" dirty="0">
              <a:effectLst/>
              <a:latin typeface="Consolas" panose="020B0609020204030204" pitchFamily="49" charset="0"/>
            </a:endParaRPr>
          </a:p>
          <a:p>
            <a:pPr lvl="2"/>
            <a:endParaRPr lang="fr-FR" dirty="0"/>
          </a:p>
        </p:txBody>
      </p:sp>
    </p:spTree>
    <p:extLst>
      <p:ext uri="{BB962C8B-B14F-4D97-AF65-F5344CB8AC3E}">
        <p14:creationId xmlns:p14="http://schemas.microsoft.com/office/powerpoint/2010/main" val="6140868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99E6FE9C-D296-4705-846E-F71D5AA6956E}"/>
              </a:ext>
            </a:extLst>
          </p:cNvPr>
          <p:cNvSpPr>
            <a:spLocks noGrp="1"/>
          </p:cNvSpPr>
          <p:nvPr>
            <p:ph type="title"/>
          </p:nvPr>
        </p:nvSpPr>
        <p:spPr/>
        <p:txBody>
          <a:bodyPr/>
          <a:lstStyle/>
          <a:p>
            <a:r>
              <a:rPr lang="fr-FR" dirty="0"/>
              <a:t>Component </a:t>
            </a:r>
            <a:r>
              <a:rPr lang="fr-FR" dirty="0" err="1"/>
              <a:t>StackNavigator</a:t>
            </a:r>
            <a:endParaRPr lang="fr-FR" dirty="0"/>
          </a:p>
        </p:txBody>
      </p:sp>
      <p:sp>
        <p:nvSpPr>
          <p:cNvPr id="10" name="Espace réservé du contenu 9">
            <a:extLst>
              <a:ext uri="{FF2B5EF4-FFF2-40B4-BE49-F238E27FC236}">
                <a16:creationId xmlns:a16="http://schemas.microsoft.com/office/drawing/2014/main" id="{40808FFC-AB82-4874-979B-682E1698D48B}"/>
              </a:ext>
            </a:extLst>
          </p:cNvPr>
          <p:cNvSpPr>
            <a:spLocks noGrp="1"/>
          </p:cNvSpPr>
          <p:nvPr>
            <p:ph idx="1"/>
          </p:nvPr>
        </p:nvSpPr>
        <p:spPr/>
        <p:txBody>
          <a:bodyPr>
            <a:normAutofit/>
          </a:bodyPr>
          <a:lstStyle/>
          <a:p>
            <a:r>
              <a:rPr lang="fr-FR" dirty="0"/>
              <a:t>Pour la navigation il est nécessaire de:</a:t>
            </a:r>
          </a:p>
          <a:p>
            <a:pPr lvl="1"/>
            <a:r>
              <a:rPr lang="fr-FR" dirty="0"/>
              <a:t>Dans l’ensemble de l’app</a:t>
            </a:r>
          </a:p>
          <a:p>
            <a:pPr lvl="2"/>
            <a:r>
              <a:rPr lang="fr-FR" dirty="0"/>
              <a:t>Créer un NavigationContainer</a:t>
            </a:r>
          </a:p>
          <a:p>
            <a:pPr lvl="1"/>
            <a:r>
              <a:rPr lang="fr-FR" dirty="0"/>
              <a:t>Dans le navigationContainer</a:t>
            </a:r>
          </a:p>
          <a:p>
            <a:pPr lvl="2"/>
            <a:r>
              <a:rPr lang="fr-FR" dirty="0"/>
              <a:t>Un stackNavigator composé de stackScreen définissant toutes les fenêtres navigable</a:t>
            </a:r>
          </a:p>
          <a:p>
            <a:pPr lvl="2"/>
            <a:endParaRPr lang="fr-FR" dirty="0"/>
          </a:p>
        </p:txBody>
      </p:sp>
      <p:sp>
        <p:nvSpPr>
          <p:cNvPr id="7" name="Espace réservé du contenu 6">
            <a:extLst>
              <a:ext uri="{FF2B5EF4-FFF2-40B4-BE49-F238E27FC236}">
                <a16:creationId xmlns:a16="http://schemas.microsoft.com/office/drawing/2014/main" id="{3C111DE1-493C-4E51-8D11-445A530FEB19}"/>
              </a:ext>
            </a:extLst>
          </p:cNvPr>
          <p:cNvSpPr>
            <a:spLocks noGrp="1"/>
          </p:cNvSpPr>
          <p:nvPr>
            <p:ph sz="quarter" idx="14"/>
          </p:nvPr>
        </p:nvSpPr>
        <p:spPr/>
        <p:txBody>
          <a:bodyPr>
            <a:normAutofit/>
          </a:bodyPr>
          <a:lstStyle/>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as</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React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NavigationContainer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sz="1600" b="0" i="0" dirty="0">
                <a:solidFill>
                  <a:srgbClr val="8DC891"/>
                </a:solidFill>
                <a:effectLst/>
                <a:latin typeface="Consolas" panose="020B0609020204030204" pitchFamily="49" charset="0"/>
              </a:rPr>
              <a:t>'@react-navigation/native</a:t>
            </a:r>
            <a:r>
              <a:rPr lang="fr-FR" b="0" i="0" dirty="0">
                <a:solidFill>
                  <a:srgbClr val="8DC891"/>
                </a:solidFill>
                <a:effectLst/>
                <a:latin typeface="Consolas" panose="020B0609020204030204" pitchFamily="49" charset="0"/>
              </a:rPr>
              <a: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createStackNavigator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sz="1600" b="0" i="0" dirty="0">
                <a:solidFill>
                  <a:srgbClr val="8DC891"/>
                </a:solidFill>
                <a:effectLst/>
                <a:latin typeface="Consolas" panose="020B0609020204030204" pitchFamily="49" charset="0"/>
              </a:rPr>
              <a:t>'@react-navigation/stack</a:t>
            </a:r>
            <a:r>
              <a:rPr lang="fr-FR" b="0" i="0" dirty="0">
                <a:solidFill>
                  <a:srgbClr val="8DC891"/>
                </a:solidFill>
                <a:effectLst/>
                <a:latin typeface="Consolas" panose="020B0609020204030204" pitchFamily="49" charset="0"/>
              </a:rPr>
              <a:t>’</a:t>
            </a:r>
            <a:r>
              <a:rPr lang="fr-FR" b="0" i="0" dirty="0">
                <a:solidFill>
                  <a:srgbClr val="999999"/>
                </a:solidFill>
                <a:effectLst/>
                <a:latin typeface="Consolas" panose="020B0609020204030204" pitchFamily="49" charset="0"/>
              </a:rPr>
              <a:t>;</a:t>
            </a:r>
          </a:p>
          <a:p>
            <a:pPr marL="0" indent="0">
              <a:buNone/>
            </a:pP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Stack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createStackNavigator</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endParaRPr lang="fr-FR" b="0" i="0" dirty="0">
              <a:solidFill>
                <a:srgbClr val="FFFFFF"/>
              </a:solidFill>
              <a:effectLst/>
              <a:latin typeface="Consolas" panose="020B0609020204030204" pitchFamily="49" charset="0"/>
            </a:endParaRPr>
          </a:p>
          <a:p>
            <a:pPr marL="0" indent="0">
              <a:buNone/>
            </a:pPr>
            <a:r>
              <a:rPr lang="fr-FR" b="0" i="1" dirty="0" err="1">
                <a:solidFill>
                  <a:srgbClr val="66D9EF"/>
                </a:solidFill>
                <a:effectLst/>
                <a:latin typeface="Consolas" panose="020B0609020204030204" pitchFamily="49" charset="0"/>
              </a:rPr>
              <a:t>const</a:t>
            </a:r>
            <a:r>
              <a:rPr lang="fr-FR" b="0" dirty="0">
                <a:solidFill>
                  <a:srgbClr val="F8F8F2"/>
                </a:solidFill>
                <a:effectLst/>
                <a:latin typeface="Consolas" panose="020B0609020204030204" pitchFamily="49" charset="0"/>
              </a:rPr>
              <a:t> </a:t>
            </a:r>
            <a:r>
              <a:rPr lang="fr-FR" b="0" dirty="0">
                <a:solidFill>
                  <a:srgbClr val="A6E22E"/>
                </a:solidFill>
                <a:effectLst/>
                <a:latin typeface="Consolas" panose="020B0609020204030204" pitchFamily="49" charset="0"/>
              </a:rPr>
              <a:t>App </a:t>
            </a:r>
            <a:r>
              <a:rPr lang="fr-FR" b="0" dirty="0">
                <a:solidFill>
                  <a:srgbClr val="F92672"/>
                </a:solidFill>
                <a:effectLst/>
                <a:latin typeface="Consolas" panose="020B0609020204030204" pitchFamily="49" charset="0"/>
              </a:rPr>
              <a:t>:</a:t>
            </a:r>
            <a:r>
              <a:rPr lang="fr-FR" b="0" dirty="0">
                <a:solidFill>
                  <a:srgbClr val="F8F8F2"/>
                </a:solidFill>
                <a:effectLst/>
                <a:latin typeface="Consolas" panose="020B0609020204030204" pitchFamily="49" charset="0"/>
              </a:rPr>
              <a:t> </a:t>
            </a:r>
            <a:r>
              <a:rPr lang="fr-FR" b="0" u="sng" dirty="0" err="1">
                <a:solidFill>
                  <a:srgbClr val="A6E22E"/>
                </a:solidFill>
                <a:effectLst/>
                <a:latin typeface="Consolas" panose="020B0609020204030204" pitchFamily="49" charset="0"/>
              </a:rPr>
              <a:t>React</a:t>
            </a:r>
            <a:r>
              <a:rPr lang="fr-FR" b="0" dirty="0" err="1">
                <a:solidFill>
                  <a:srgbClr val="F8F8F2"/>
                </a:solidFill>
                <a:effectLst/>
                <a:latin typeface="Consolas" panose="020B0609020204030204" pitchFamily="49" charset="0"/>
              </a:rPr>
              <a:t>.</a:t>
            </a:r>
            <a:r>
              <a:rPr lang="fr-FR" b="0" u="sng" dirty="0" err="1">
                <a:solidFill>
                  <a:srgbClr val="A6E22E"/>
                </a:solidFill>
                <a:effectLst/>
                <a:latin typeface="Consolas" panose="020B0609020204030204" pitchFamily="49" charset="0"/>
              </a:rPr>
              <a:t>JSX</a:t>
            </a:r>
            <a:r>
              <a:rPr lang="fr-FR" b="0" dirty="0" err="1">
                <a:solidFill>
                  <a:srgbClr val="F8F8F2"/>
                </a:solidFill>
                <a:effectLst/>
                <a:latin typeface="Consolas" panose="020B0609020204030204" pitchFamily="49" charset="0"/>
              </a:rPr>
              <a:t>.</a:t>
            </a:r>
            <a:r>
              <a:rPr lang="fr-FR" b="0" u="sng" dirty="0" err="1">
                <a:solidFill>
                  <a:srgbClr val="A6E22E"/>
                </a:solidFill>
                <a:effectLst/>
                <a:latin typeface="Consolas" panose="020B0609020204030204" pitchFamily="49" charset="0"/>
              </a:rPr>
              <a:t>Element</a:t>
            </a:r>
            <a:r>
              <a:rPr lang="fr-FR" b="0" dirty="0">
                <a:solidFill>
                  <a:srgbClr val="F8F8F2"/>
                </a:solidFill>
                <a:effectLst/>
                <a:latin typeface="Consolas" panose="020B0609020204030204" pitchFamily="49" charset="0"/>
              </a:rPr>
              <a:t> </a:t>
            </a:r>
            <a:r>
              <a:rPr lang="fr-FR" b="0" dirty="0">
                <a:solidFill>
                  <a:srgbClr val="F92672"/>
                </a:solidFill>
                <a:effectLst/>
                <a:latin typeface="Consolas" panose="020B0609020204030204" pitchFamily="49" charset="0"/>
              </a:rPr>
              <a:t>=</a:t>
            </a:r>
            <a:r>
              <a:rPr lang="fr-FR" b="0" dirty="0">
                <a:solidFill>
                  <a:srgbClr val="F8F8F2"/>
                </a:solidFill>
                <a:effectLst/>
                <a:latin typeface="Consolas" panose="020B0609020204030204" pitchFamily="49" charset="0"/>
              </a:rPr>
              <a:t> </a:t>
            </a:r>
            <a:r>
              <a:rPr lang="fr-FR" b="0" i="1" dirty="0">
                <a:solidFill>
                  <a:srgbClr val="FD971F"/>
                </a:solidFill>
                <a:effectLst/>
                <a:latin typeface="Consolas" panose="020B0609020204030204" pitchFamily="49" charset="0"/>
              </a:rPr>
              <a:t>props</a:t>
            </a:r>
            <a:r>
              <a:rPr lang="fr-FR" b="0" dirty="0">
                <a:solidFill>
                  <a:srgbClr val="F8F8F2"/>
                </a:solidFill>
                <a:effectLst/>
                <a:latin typeface="Consolas" panose="020B0609020204030204" pitchFamily="49" charset="0"/>
              </a:rPr>
              <a:t> </a:t>
            </a:r>
            <a:r>
              <a:rPr lang="fr-FR" b="0" i="1" dirty="0">
                <a:solidFill>
                  <a:srgbClr val="66D9EF"/>
                </a:solidFill>
                <a:effectLst/>
                <a:latin typeface="Consolas" panose="020B0609020204030204" pitchFamily="49" charset="0"/>
              </a:rPr>
              <a:t>=&gt;</a:t>
            </a:r>
            <a:r>
              <a:rPr lang="fr-FR" b="0" dirty="0">
                <a:solidFill>
                  <a:srgbClr val="F8F8F2"/>
                </a:solidFill>
                <a:effectLst/>
                <a:latin typeface="Consolas" panose="020B0609020204030204" pitchFamily="49" charset="0"/>
              </a:rPr>
              <a:t> </a:t>
            </a:r>
            <a:endParaRPr lang="fr-FR" b="0" i="0" dirty="0">
              <a:solidFill>
                <a:srgbClr val="C5A5C5"/>
              </a:solidFill>
              <a:effectLst/>
              <a:latin typeface="Consolas" panose="020B0609020204030204" pitchFamily="49" charset="0"/>
            </a:endParaRPr>
          </a:p>
          <a:p>
            <a:pPr marL="0" indent="0">
              <a:buNone/>
            </a:pP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NavigationContainer</a:t>
            </a:r>
            <a:r>
              <a:rPr lang="fr-FR" sz="2000" b="0" dirty="0">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Stack.Navigator</a:t>
            </a:r>
            <a:r>
              <a:rPr lang="fr-FR" sz="2000" b="0" dirty="0">
                <a:solidFill>
                  <a:srgbClr val="F8F8F2"/>
                </a:solidFill>
                <a:effectLst/>
                <a:latin typeface="Consolas" panose="020B0609020204030204" pitchFamily="49" charset="0"/>
              </a:rPr>
              <a:t> </a:t>
            </a:r>
            <a:r>
              <a:rPr lang="fr-FR" sz="2000" b="0" dirty="0" err="1">
                <a:solidFill>
                  <a:srgbClr val="A6E22E"/>
                </a:solidFill>
                <a:effectLst/>
                <a:latin typeface="Consolas" panose="020B0609020204030204" pitchFamily="49" charset="0"/>
              </a:rPr>
              <a:t>initialRouteName</a:t>
            </a:r>
            <a:r>
              <a:rPr lang="fr-FR" sz="2000" b="0" dirty="0">
                <a:solidFill>
                  <a:srgbClr val="F92672"/>
                </a:solidFill>
                <a:effectLst/>
                <a:latin typeface="Consolas" panose="020B0609020204030204" pitchFamily="49" charset="0"/>
              </a:rPr>
              <a:t>=</a:t>
            </a:r>
            <a:r>
              <a:rPr lang="fr-FR" sz="2000" b="0" dirty="0">
                <a:solidFill>
                  <a:srgbClr val="E6DB74"/>
                </a:solidFill>
                <a:effectLst/>
                <a:latin typeface="Consolas" panose="020B0609020204030204" pitchFamily="49" charset="0"/>
              </a:rPr>
              <a:t>"Home"</a:t>
            </a:r>
            <a:r>
              <a:rPr lang="fr-FR" sz="2000" b="0" dirty="0">
                <a:solidFill>
                  <a:schemeClr val="tx1">
                    <a:lumMod val="65000"/>
                    <a:lumOff val="35000"/>
                  </a:schemeClr>
                </a:solidFill>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Stack.Screen</a:t>
            </a:r>
            <a:r>
              <a:rPr lang="fr-FR" sz="2000" b="0" dirty="0">
                <a:solidFill>
                  <a:srgbClr val="F8F8F2"/>
                </a:solidFill>
                <a:effectLst/>
                <a:latin typeface="Consolas" panose="020B0609020204030204" pitchFamily="49" charset="0"/>
              </a:rPr>
              <a:t> </a:t>
            </a:r>
            <a:r>
              <a:rPr lang="fr-FR" sz="2000" b="0" dirty="0" err="1">
                <a:solidFill>
                  <a:srgbClr val="A6E22E"/>
                </a:solidFill>
                <a:effectLst/>
                <a:latin typeface="Consolas" panose="020B0609020204030204" pitchFamily="49" charset="0"/>
              </a:rPr>
              <a:t>name</a:t>
            </a:r>
            <a:r>
              <a:rPr lang="fr-FR" sz="2000" b="0" dirty="0">
                <a:solidFill>
                  <a:srgbClr val="F92672"/>
                </a:solidFill>
                <a:effectLst/>
                <a:latin typeface="Consolas" panose="020B0609020204030204" pitchFamily="49" charset="0"/>
              </a:rPr>
              <a:t>=</a:t>
            </a:r>
            <a:r>
              <a:rPr lang="fr-FR" sz="2000" b="0" dirty="0">
                <a:solidFill>
                  <a:srgbClr val="E6DB74"/>
                </a:solidFill>
                <a:effectLst/>
                <a:latin typeface="Consolas" panose="020B0609020204030204" pitchFamily="49" charset="0"/>
              </a:rPr>
              <a:t>"Home"</a:t>
            </a:r>
            <a:r>
              <a:rPr lang="fr-FR" sz="2000" b="0" dirty="0">
                <a:solidFill>
                  <a:srgbClr val="F8F8F2"/>
                </a:solidFill>
                <a:effectLst/>
                <a:latin typeface="Consolas" panose="020B0609020204030204" pitchFamily="49" charset="0"/>
              </a:rPr>
              <a:t> </a:t>
            </a:r>
            <a:r>
              <a:rPr lang="fr-FR" sz="2000" b="0" dirty="0">
                <a:solidFill>
                  <a:srgbClr val="A6E22E"/>
                </a:solidFill>
                <a:effectLst/>
                <a:latin typeface="Consolas" panose="020B0609020204030204" pitchFamily="49" charset="0"/>
              </a:rPr>
              <a:t>component</a:t>
            </a:r>
            <a:r>
              <a:rPr lang="fr-FR" sz="2000" b="0" dirty="0">
                <a:solidFill>
                  <a:srgbClr val="F92672"/>
                </a:solidFill>
                <a:effectLst/>
                <a:latin typeface="Consolas" panose="020B0609020204030204" pitchFamily="49" charset="0"/>
              </a:rPr>
              <a:t>={</a:t>
            </a:r>
            <a:r>
              <a:rPr lang="fr-FR" sz="2000" b="0" dirty="0">
                <a:solidFill>
                  <a:srgbClr val="A6E22E"/>
                </a:solidFill>
                <a:effectLst/>
                <a:latin typeface="Consolas" panose="020B0609020204030204" pitchFamily="49" charset="0"/>
              </a:rPr>
              <a:t>Main</a:t>
            </a:r>
            <a:r>
              <a:rPr lang="fr-FR" sz="2000" b="0" dirty="0">
                <a:solidFill>
                  <a:srgbClr val="F92672"/>
                </a:solidFill>
                <a:effectLst/>
                <a:latin typeface="Consolas" panose="020B0609020204030204" pitchFamily="49" charset="0"/>
              </a:rPr>
              <a:t>}</a:t>
            </a:r>
            <a:r>
              <a:rPr lang="fr-FR" sz="2000" b="0" dirty="0">
                <a:solidFill>
                  <a:srgbClr val="F8F8F2"/>
                </a:solidFill>
                <a:effectLst/>
                <a:latin typeface="Consolas" panose="020B0609020204030204" pitchFamily="49" charset="0"/>
              </a:rPr>
              <a:t> </a:t>
            </a:r>
            <a:r>
              <a:rPr lang="fr-FR" sz="2000" b="0" dirty="0">
                <a:solidFill>
                  <a:schemeClr val="tx1">
                    <a:lumMod val="65000"/>
                    <a:lumOff val="35000"/>
                  </a:schemeClr>
                </a:solidFill>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Stack.Screen</a:t>
            </a:r>
            <a:r>
              <a:rPr lang="fr-FR" sz="2000" b="0" dirty="0">
                <a:solidFill>
                  <a:srgbClr val="F8F8F2"/>
                </a:solidFill>
                <a:effectLst/>
                <a:latin typeface="Consolas" panose="020B0609020204030204" pitchFamily="49" charset="0"/>
              </a:rPr>
              <a:t> </a:t>
            </a:r>
            <a:r>
              <a:rPr lang="fr-FR" sz="2000" b="0" dirty="0" err="1">
                <a:solidFill>
                  <a:srgbClr val="A6E22E"/>
                </a:solidFill>
                <a:effectLst/>
                <a:latin typeface="Consolas" panose="020B0609020204030204" pitchFamily="49" charset="0"/>
              </a:rPr>
              <a:t>name</a:t>
            </a:r>
            <a:r>
              <a:rPr lang="fr-FR" sz="2000" b="0" dirty="0">
                <a:solidFill>
                  <a:srgbClr val="F92672"/>
                </a:solidFill>
                <a:effectLst/>
                <a:latin typeface="Consolas" panose="020B0609020204030204" pitchFamily="49" charset="0"/>
              </a:rPr>
              <a:t>=</a:t>
            </a:r>
            <a:r>
              <a:rPr lang="fr-FR" sz="2000" b="0" dirty="0">
                <a:solidFill>
                  <a:srgbClr val="E6DB74"/>
                </a:solidFill>
                <a:effectLst/>
                <a:latin typeface="Consolas" panose="020B0609020204030204" pitchFamily="49" charset="0"/>
              </a:rPr>
              <a:t>"Start </a:t>
            </a:r>
            <a:r>
              <a:rPr lang="fr-FR" sz="2000" b="0" dirty="0" err="1">
                <a:solidFill>
                  <a:srgbClr val="E6DB74"/>
                </a:solidFill>
                <a:effectLst/>
                <a:latin typeface="Consolas" panose="020B0609020204030204" pitchFamily="49" charset="0"/>
              </a:rPr>
              <a:t>rent</a:t>
            </a:r>
            <a:r>
              <a:rPr lang="fr-FR" sz="2000" b="0" dirty="0">
                <a:solidFill>
                  <a:srgbClr val="E6DB74"/>
                </a:solidFill>
                <a:effectLst/>
                <a:latin typeface="Consolas" panose="020B0609020204030204" pitchFamily="49" charset="0"/>
              </a:rPr>
              <a:t>"</a:t>
            </a:r>
            <a:r>
              <a:rPr lang="fr-FR" sz="2000" b="0" dirty="0">
                <a:solidFill>
                  <a:srgbClr val="F8F8F2"/>
                </a:solidFill>
                <a:effectLst/>
                <a:latin typeface="Consolas" panose="020B0609020204030204" pitchFamily="49" charset="0"/>
              </a:rPr>
              <a:t> </a:t>
            </a:r>
            <a:r>
              <a:rPr lang="fr-FR" sz="2000" b="0" dirty="0">
                <a:solidFill>
                  <a:srgbClr val="A6E22E"/>
                </a:solidFill>
                <a:effectLst/>
                <a:latin typeface="Consolas" panose="020B0609020204030204" pitchFamily="49" charset="0"/>
              </a:rPr>
              <a:t>options</a:t>
            </a:r>
            <a:r>
              <a:rPr lang="fr-FR" sz="2000" b="0" dirty="0">
                <a:effectLst/>
                <a:latin typeface="Consolas" panose="020B0609020204030204" pitchFamily="49" charset="0"/>
              </a:rPr>
              <a:t>={</a:t>
            </a:r>
            <a:r>
              <a:rPr lang="fr-FR" sz="1400" b="0" dirty="0">
                <a:effectLst/>
                <a:latin typeface="Consolas" panose="020B0609020204030204" pitchFamily="49" charset="0"/>
              </a:rPr>
              <a:t>{</a:t>
            </a:r>
            <a:r>
              <a:rPr lang="fr-FR" sz="1400" b="0" dirty="0" err="1">
                <a:effectLst/>
                <a:latin typeface="Consolas" panose="020B0609020204030204" pitchFamily="49" charset="0"/>
              </a:rPr>
              <a:t>title</a:t>
            </a:r>
            <a:r>
              <a:rPr lang="fr-FR" sz="1400" b="0" dirty="0">
                <a:effectLst/>
                <a:latin typeface="Consolas" panose="020B0609020204030204" pitchFamily="49" charset="0"/>
              </a:rPr>
              <a:t>:</a:t>
            </a:r>
            <a:r>
              <a:rPr lang="fr-FR" sz="1400" b="0" dirty="0">
                <a:solidFill>
                  <a:srgbClr val="F8F8F2"/>
                </a:solidFill>
                <a:effectLst/>
                <a:latin typeface="Consolas" panose="020B0609020204030204" pitchFamily="49" charset="0"/>
              </a:rPr>
              <a:t> </a:t>
            </a:r>
            <a:r>
              <a:rPr lang="fr-FR" sz="1400" b="0" dirty="0">
                <a:solidFill>
                  <a:schemeClr val="tx1">
                    <a:lumMod val="65000"/>
                    <a:lumOff val="35000"/>
                  </a:schemeClr>
                </a:solidFill>
                <a:effectLst/>
                <a:latin typeface="Consolas" panose="020B0609020204030204" pitchFamily="49" charset="0"/>
              </a:rPr>
              <a:t>'hello'</a:t>
            </a:r>
            <a:r>
              <a:rPr lang="fr-FR" sz="1400" b="0" dirty="0">
                <a:effectLst/>
                <a:latin typeface="Consolas" panose="020B0609020204030204" pitchFamily="49" charset="0"/>
              </a:rPr>
              <a:t>}</a:t>
            </a:r>
            <a:r>
              <a:rPr lang="fr-FR" sz="2000" b="0" dirty="0">
                <a:solidFill>
                  <a:srgbClr val="F92672"/>
                </a:solidFill>
                <a:effectLst/>
                <a:latin typeface="Consolas" panose="020B0609020204030204" pitchFamily="49" charset="0"/>
              </a:rPr>
              <a:t>}</a:t>
            </a:r>
            <a:r>
              <a:rPr lang="fr-FR" sz="2000" b="0" dirty="0">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solidFill>
                  <a:srgbClr val="F92672"/>
                </a:solidFill>
                <a:effectLst/>
                <a:latin typeface="Consolas" panose="020B0609020204030204" pitchFamily="49" charset="0"/>
              </a:rPr>
              <a:t>{</a:t>
            </a:r>
            <a:r>
              <a:rPr lang="fr-FR" sz="2000" b="0" i="1" dirty="0">
                <a:solidFill>
                  <a:srgbClr val="FD971F"/>
                </a:solidFill>
                <a:effectLst/>
                <a:latin typeface="Consolas" panose="020B0609020204030204" pitchFamily="49" charset="0"/>
              </a:rPr>
              <a:t>props</a:t>
            </a:r>
            <a:r>
              <a:rPr lang="fr-FR" sz="2000" b="0" dirty="0">
                <a:solidFill>
                  <a:srgbClr val="F8F8F2"/>
                </a:solidFill>
                <a:effectLst/>
                <a:latin typeface="Consolas" panose="020B0609020204030204" pitchFamily="49" charset="0"/>
              </a:rPr>
              <a:t> </a:t>
            </a:r>
            <a:r>
              <a:rPr lang="fr-FR" sz="2000" b="0" i="1" dirty="0">
                <a:solidFill>
                  <a:srgbClr val="66D9EF"/>
                </a:solidFill>
                <a:effectLst/>
                <a:latin typeface="Consolas" panose="020B0609020204030204" pitchFamily="49" charset="0"/>
              </a:rPr>
              <a:t>=&gt;</a:t>
            </a:r>
            <a:r>
              <a:rPr lang="fr-FR" sz="2000" b="0" dirty="0">
                <a:solidFill>
                  <a:srgbClr val="F8F8F2"/>
                </a:solidFill>
                <a:effectLst/>
                <a:latin typeface="Consolas" panose="020B0609020204030204" pitchFamily="49" charset="0"/>
              </a:rPr>
              <a:t> &lt;</a:t>
            </a:r>
            <a:r>
              <a:rPr lang="fr-FR" sz="2000" b="0" i="1" dirty="0" err="1">
                <a:solidFill>
                  <a:srgbClr val="66D9EF"/>
                </a:solidFill>
                <a:effectLst/>
                <a:latin typeface="Consolas" panose="020B0609020204030204" pitchFamily="49" charset="0"/>
              </a:rPr>
              <a:t>StartRent</a:t>
            </a:r>
            <a:r>
              <a:rPr lang="fr-FR" sz="2000" b="0" dirty="0">
                <a:solidFill>
                  <a:srgbClr val="F8F8F2"/>
                </a:solidFill>
                <a:effectLst/>
                <a:latin typeface="Consolas" panose="020B0609020204030204" pitchFamily="49" charset="0"/>
              </a:rPr>
              <a:t> </a:t>
            </a:r>
            <a:r>
              <a:rPr lang="fr-FR" sz="2000" b="0" dirty="0">
                <a:solidFill>
                  <a:srgbClr val="F92672"/>
                </a:solidFill>
                <a:effectLst/>
                <a:latin typeface="Consolas" panose="020B0609020204030204" pitchFamily="49" charset="0"/>
              </a:rPr>
              <a:t>{...</a:t>
            </a:r>
            <a:r>
              <a:rPr lang="fr-FR" sz="2000" b="0" dirty="0">
                <a:effectLst/>
                <a:latin typeface="Consolas" panose="020B0609020204030204" pitchFamily="49" charset="0"/>
              </a:rPr>
              <a:t>props</a:t>
            </a:r>
            <a:r>
              <a:rPr lang="fr-FR" sz="2000" b="0" dirty="0">
                <a:solidFill>
                  <a:srgbClr val="F92672"/>
                </a:solidFill>
                <a:effectLst/>
                <a:latin typeface="Consolas" panose="020B0609020204030204" pitchFamily="49" charset="0"/>
              </a:rPr>
              <a:t>}</a:t>
            </a: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/&gt;</a:t>
            </a:r>
            <a:r>
              <a:rPr lang="fr-FR" sz="2000" b="0" dirty="0">
                <a:solidFill>
                  <a:srgbClr val="F92672"/>
                </a:solidFill>
                <a:effectLst/>
                <a:latin typeface="Consolas" panose="020B0609020204030204" pitchFamily="49" charset="0"/>
              </a:rPr>
              <a:t>}</a:t>
            </a:r>
            <a:endParaRPr lang="fr-FR" sz="2000" b="0" dirty="0">
              <a:solidFill>
                <a:srgbClr val="F8F8F2"/>
              </a:solidFill>
              <a:effectLst/>
              <a:latin typeface="Consolas" panose="020B0609020204030204" pitchFamily="49" charset="0"/>
            </a:endParaRP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Stack.Screen</a:t>
            </a:r>
            <a:r>
              <a:rPr lang="fr-FR" sz="2000" b="0" dirty="0">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Stack.Navigator</a:t>
            </a:r>
            <a:r>
              <a:rPr lang="fr-FR" sz="2000" b="0" dirty="0">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NavigationContainer</a:t>
            </a:r>
            <a:r>
              <a:rPr lang="fr-FR" sz="2000" b="0" dirty="0">
                <a:effectLst/>
                <a:latin typeface="Consolas" panose="020B0609020204030204" pitchFamily="49" charset="0"/>
              </a:rPr>
              <a:t>&gt;</a:t>
            </a:r>
          </a:p>
          <a:p>
            <a:pPr marL="0" indent="0">
              <a:buNone/>
            </a:pPr>
            <a:endParaRPr lang="fr-FR" dirty="0">
              <a:solidFill>
                <a:srgbClr val="FFFFFF"/>
              </a:solidFill>
              <a:latin typeface="Consolas" panose="020B0609020204030204" pitchFamily="49" charset="0"/>
            </a:endParaRPr>
          </a:p>
          <a:p>
            <a:pPr marL="0" indent="0">
              <a:buNone/>
            </a:pPr>
            <a:r>
              <a:rPr lang="fr-FR" b="0" dirty="0">
                <a:solidFill>
                  <a:srgbClr val="F92672"/>
                </a:solidFill>
                <a:effectLst/>
                <a:latin typeface="Consolas" panose="020B0609020204030204" pitchFamily="49" charset="0"/>
              </a:rPr>
              <a:t>export</a:t>
            </a:r>
            <a:r>
              <a:rPr lang="fr-FR" b="0" dirty="0">
                <a:solidFill>
                  <a:srgbClr val="F8F8F2"/>
                </a:solidFill>
                <a:effectLst/>
                <a:latin typeface="Consolas" panose="020B0609020204030204" pitchFamily="49" charset="0"/>
              </a:rPr>
              <a:t> </a:t>
            </a:r>
            <a:r>
              <a:rPr lang="fr-FR" b="0" dirty="0">
                <a:solidFill>
                  <a:srgbClr val="F92672"/>
                </a:solidFill>
                <a:effectLst/>
                <a:latin typeface="Consolas" panose="020B0609020204030204" pitchFamily="49" charset="0"/>
              </a:rPr>
              <a:t>default</a:t>
            </a:r>
            <a:r>
              <a:rPr lang="fr-FR" b="0" dirty="0">
                <a:solidFill>
                  <a:srgbClr val="F8F8F2"/>
                </a:solidFill>
                <a:effectLst/>
                <a:latin typeface="Consolas" panose="020B0609020204030204" pitchFamily="49" charset="0"/>
              </a:rPr>
              <a:t> </a:t>
            </a:r>
            <a:r>
              <a:rPr lang="fr-FR" b="0" dirty="0">
                <a:solidFill>
                  <a:srgbClr val="A6E22E"/>
                </a:solidFill>
                <a:effectLst/>
                <a:latin typeface="Consolas" panose="020B0609020204030204" pitchFamily="49" charset="0"/>
              </a:rPr>
              <a:t>App</a:t>
            </a:r>
            <a:r>
              <a:rPr lang="fr-FR" b="0" dirty="0">
                <a:solidFill>
                  <a:srgbClr val="F8F8F2"/>
                </a:solidFill>
                <a:effectLst/>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3695388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99E6FE9C-D296-4705-846E-F71D5AA6956E}"/>
              </a:ext>
            </a:extLst>
          </p:cNvPr>
          <p:cNvSpPr>
            <a:spLocks noGrp="1"/>
          </p:cNvSpPr>
          <p:nvPr>
            <p:ph type="title"/>
          </p:nvPr>
        </p:nvSpPr>
        <p:spPr/>
        <p:txBody>
          <a:bodyPr/>
          <a:lstStyle/>
          <a:p>
            <a:r>
              <a:rPr lang="fr-FR" dirty="0"/>
              <a:t>Navigation</a:t>
            </a:r>
          </a:p>
        </p:txBody>
      </p:sp>
      <p:sp>
        <p:nvSpPr>
          <p:cNvPr id="10" name="Espace réservé du contenu 9">
            <a:extLst>
              <a:ext uri="{FF2B5EF4-FFF2-40B4-BE49-F238E27FC236}">
                <a16:creationId xmlns:a16="http://schemas.microsoft.com/office/drawing/2014/main" id="{40808FFC-AB82-4874-979B-682E1698D48B}"/>
              </a:ext>
            </a:extLst>
          </p:cNvPr>
          <p:cNvSpPr>
            <a:spLocks noGrp="1"/>
          </p:cNvSpPr>
          <p:nvPr>
            <p:ph idx="1"/>
          </p:nvPr>
        </p:nvSpPr>
        <p:spPr/>
        <p:txBody>
          <a:bodyPr>
            <a:normAutofit lnSpcReduction="10000"/>
          </a:bodyPr>
          <a:lstStyle/>
          <a:p>
            <a:r>
              <a:rPr lang="fr-FR" dirty="0"/>
              <a:t>Pour la navigation il est nécessaire de:</a:t>
            </a:r>
          </a:p>
          <a:p>
            <a:pPr lvl="1"/>
            <a:r>
              <a:rPr lang="fr-FR" dirty="0"/>
              <a:t>Dans l’ensemble de l’app</a:t>
            </a:r>
          </a:p>
          <a:p>
            <a:pPr lvl="2"/>
            <a:r>
              <a:rPr lang="fr-FR" dirty="0"/>
              <a:t>Créer un NavigationContainer</a:t>
            </a:r>
          </a:p>
          <a:p>
            <a:pPr lvl="1"/>
            <a:r>
              <a:rPr lang="fr-FR" dirty="0"/>
              <a:t>Dans le navigationContainer</a:t>
            </a:r>
          </a:p>
          <a:p>
            <a:pPr lvl="2"/>
            <a:r>
              <a:rPr lang="fr-FR" dirty="0"/>
              <a:t>Un stackNavigator composé de stackScreen définissant toutes les fenêtres navigable</a:t>
            </a:r>
          </a:p>
          <a:p>
            <a:pPr lvl="2"/>
            <a:endParaRPr lang="fr-FR" dirty="0"/>
          </a:p>
          <a:p>
            <a:r>
              <a:rPr lang="fr-FR" dirty="0"/>
              <a:t>Pour naviguer un simple appel à </a:t>
            </a:r>
          </a:p>
          <a:p>
            <a:pPr marL="0" indent="0" algn="ctr">
              <a:buNone/>
            </a:pPr>
            <a:r>
              <a:rPr lang="fr-FR" dirty="0"/>
              <a:t> navigation.navigate</a:t>
            </a:r>
          </a:p>
        </p:txBody>
      </p:sp>
      <p:sp>
        <p:nvSpPr>
          <p:cNvPr id="7" name="Espace réservé du contenu 6">
            <a:extLst>
              <a:ext uri="{FF2B5EF4-FFF2-40B4-BE49-F238E27FC236}">
                <a16:creationId xmlns:a16="http://schemas.microsoft.com/office/drawing/2014/main" id="{3C111DE1-493C-4E51-8D11-445A530FEB19}"/>
              </a:ext>
            </a:extLst>
          </p:cNvPr>
          <p:cNvSpPr>
            <a:spLocks noGrp="1"/>
          </p:cNvSpPr>
          <p:nvPr>
            <p:ph sz="quarter" idx="14"/>
          </p:nvPr>
        </p:nvSpPr>
        <p:spPr/>
        <p:txBody>
          <a:bodyPr>
            <a:normAutofit fontScale="70000" lnSpcReduction="20000"/>
          </a:bodyPr>
          <a:lstStyle/>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as</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React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NavigationContainer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'@react-navigation/native’</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createStackNavigator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'@react-navigation/stack’</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Stack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createStackNavigator</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err="1">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err="1">
                <a:solidFill>
                  <a:srgbClr val="79B6F2"/>
                </a:solidFill>
                <a:effectLst/>
                <a:latin typeface="Consolas" panose="020B0609020204030204" pitchFamily="49" charset="0"/>
              </a:rPr>
              <a:t>MyStack</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err="1">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err="1">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Home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HomeScreen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options</a:t>
            </a:r>
            <a:r>
              <a:rPr lang="fr-FR" b="0" i="0" dirty="0">
                <a:solidFill>
                  <a:srgbClr val="999999"/>
                </a:solidFill>
                <a:effectLst/>
                <a:latin typeface="inherit"/>
              </a:rPr>
              <a:t>={{</a:t>
            </a:r>
            <a:r>
              <a:rPr lang="fr-FR" b="0" i="0" dirty="0">
                <a:solidFill>
                  <a:srgbClr val="FC929E"/>
                </a:solidFill>
                <a:effectLst/>
                <a:latin typeface="inherit"/>
              </a:rPr>
              <a:t> title: </a:t>
            </a:r>
            <a:r>
              <a:rPr lang="fr-FR" b="0" i="0" dirty="0">
                <a:solidFill>
                  <a:srgbClr val="8DC891"/>
                </a:solidFill>
                <a:effectLst/>
                <a:latin typeface="inherit"/>
              </a:rPr>
              <a:t>'Welcome'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                    &lt;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ProfileScreen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
        <p:nvSpPr>
          <p:cNvPr id="11" name="Espace réservé du contenu 10">
            <a:extLst>
              <a:ext uri="{FF2B5EF4-FFF2-40B4-BE49-F238E27FC236}">
                <a16:creationId xmlns:a16="http://schemas.microsoft.com/office/drawing/2014/main" id="{59002736-73A9-42D3-8BF8-746D3BE5CCBD}"/>
              </a:ext>
            </a:extLst>
          </p:cNvPr>
          <p:cNvSpPr>
            <a:spLocks noGrp="1"/>
          </p:cNvSpPr>
          <p:nvPr>
            <p:ph sz="quarter" idx="15"/>
          </p:nvPr>
        </p:nvSpPr>
        <p:spPr/>
        <p:txBody>
          <a:bodyPr/>
          <a:lstStyle/>
          <a:p>
            <a:r>
              <a:rPr lang="fr-FR" dirty="0"/>
              <a:t>Dans les composants navigable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HomeScreen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999999"/>
                </a:solidFill>
                <a:effectLst/>
                <a:latin typeface="inherit"/>
              </a:rPr>
              <a:t>{</a:t>
            </a:r>
            <a:r>
              <a:rPr lang="fr-FR" b="0" i="0" dirty="0">
                <a:solidFill>
                  <a:srgbClr val="FFFFFF"/>
                </a:solidFill>
                <a:effectLst/>
                <a:latin typeface="Consolas" panose="020B0609020204030204" pitchFamily="49" charset="0"/>
              </a:rPr>
              <a:t> navigation </a:t>
            </a:r>
            <a:r>
              <a:rPr lang="fr-FR" b="0" i="0" dirty="0">
                <a:solidFill>
                  <a:srgbClr val="999999"/>
                </a:solidFill>
                <a:effectLst/>
                <a:latin typeface="inherit"/>
              </a:rPr>
              <a: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Button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title</a:t>
            </a:r>
            <a:r>
              <a:rPr lang="fr-FR" b="0" i="0" dirty="0">
                <a:solidFill>
                  <a:srgbClr val="999999"/>
                </a:solidFill>
                <a:effectLst/>
                <a:latin typeface="inherit"/>
              </a:rPr>
              <a:t>="</a:t>
            </a:r>
            <a:r>
              <a:rPr lang="fr-FR" b="0" i="0" dirty="0">
                <a:solidFill>
                  <a:srgbClr val="8DC891"/>
                </a:solidFill>
                <a:effectLst/>
                <a:latin typeface="inherit"/>
              </a:rPr>
              <a:t>Go to Jane</a:t>
            </a:r>
            <a:r>
              <a:rPr lang="fr-FR" b="0" i="0" dirty="0">
                <a:solidFill>
                  <a:srgbClr val="999999"/>
                </a:solidFill>
                <a:effectLst/>
                <a:latin typeface="inherit"/>
              </a:rPr>
              <a:t>'</a:t>
            </a:r>
            <a:r>
              <a:rPr lang="fr-FR" b="0" i="0" dirty="0">
                <a:solidFill>
                  <a:srgbClr val="8DC891"/>
                </a:solidFill>
                <a:effectLst/>
                <a:latin typeface="inherit"/>
              </a:rPr>
              <a:t>s 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onPress</a:t>
            </a:r>
            <a:r>
              <a:rPr lang="fr-FR" b="0" i="0" dirty="0">
                <a:solidFill>
                  <a:srgbClr val="999999"/>
                </a:solidFill>
                <a:effectLst/>
                <a:latin typeface="inherit"/>
              </a:rPr>
              <a:t>={()</a:t>
            </a:r>
            <a:r>
              <a:rPr lang="fr-FR" b="0" i="0" dirty="0">
                <a:solidFill>
                  <a:srgbClr val="FC929E"/>
                </a:solidFill>
                <a:effectLst/>
                <a:latin typeface="inherit"/>
              </a:rPr>
              <a:t> =&gt; 	</a:t>
            </a:r>
            <a:r>
              <a:rPr lang="fr-FR" b="0" i="0" dirty="0">
                <a:solidFill>
                  <a:srgbClr val="999999"/>
                </a:solidFill>
                <a:effectLst/>
                <a:latin typeface="inherit"/>
              </a:rPr>
              <a:t>.</a:t>
            </a:r>
            <a:r>
              <a:rPr lang="fr-FR" b="0" i="0" dirty="0" err="1">
                <a:solidFill>
                  <a:srgbClr val="79B6F2"/>
                </a:solidFill>
                <a:effectLst/>
                <a:latin typeface="inherit"/>
              </a:rPr>
              <a:t>nav</a:t>
            </a:r>
            <a:r>
              <a:rPr lang="fr-FR" dirty="0" err="1">
                <a:solidFill>
                  <a:srgbClr val="FC929E"/>
                </a:solidFill>
                <a:latin typeface="inherit"/>
              </a:rPr>
              <a:t>navigation</a:t>
            </a:r>
            <a:r>
              <a:rPr lang="fr-FR" b="0" i="0" dirty="0" err="1">
                <a:solidFill>
                  <a:srgbClr val="79B6F2"/>
                </a:solidFill>
                <a:effectLst/>
                <a:latin typeface="inherit"/>
              </a:rPr>
              <a:t>igate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name: </a:t>
            </a:r>
            <a:r>
              <a:rPr lang="fr-FR" b="0" i="0" dirty="0">
                <a:solidFill>
                  <a:srgbClr val="8DC891"/>
                </a:solidFill>
                <a:effectLst/>
                <a:latin typeface="inherit"/>
              </a:rPr>
              <a:t>'Jane'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ProfileScreen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This is Jane's profile</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Tree>
    <p:extLst>
      <p:ext uri="{BB962C8B-B14F-4D97-AF65-F5344CB8AC3E}">
        <p14:creationId xmlns:p14="http://schemas.microsoft.com/office/powerpoint/2010/main" val="8427994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DB055A-B1DC-EBA3-30A3-AAB15582D94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0E47F2C-CB22-8728-BC01-8510D25821D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32290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45669-4653-4DCB-9E2E-C44791E76DAF}"/>
              </a:ext>
            </a:extLst>
          </p:cNvPr>
          <p:cNvSpPr>
            <a:spLocks noGrp="1"/>
          </p:cNvSpPr>
          <p:nvPr>
            <p:ph type="title"/>
          </p:nvPr>
        </p:nvSpPr>
        <p:spPr/>
        <p:txBody>
          <a:bodyPr/>
          <a:lstStyle/>
          <a:p>
            <a:r>
              <a:rPr lang="fr-FR" dirty="0"/>
              <a:t>Gestion </a:t>
            </a:r>
            <a:r>
              <a:rPr lang="fr-FR" dirty="0" err="1"/>
              <a:t>boutton</a:t>
            </a:r>
            <a:r>
              <a:rPr lang="fr-FR" dirty="0"/>
              <a:t> matériel </a:t>
            </a:r>
            <a:r>
              <a:rPr lang="fr-FR" dirty="0" err="1"/>
              <a:t>android</a:t>
            </a:r>
            <a:endParaRPr lang="fr-FR" dirty="0"/>
          </a:p>
        </p:txBody>
      </p:sp>
      <p:sp>
        <p:nvSpPr>
          <p:cNvPr id="3" name="Espace réservé du contenu 2">
            <a:extLst>
              <a:ext uri="{FF2B5EF4-FFF2-40B4-BE49-F238E27FC236}">
                <a16:creationId xmlns:a16="http://schemas.microsoft.com/office/drawing/2014/main" id="{CAEF7027-F1B5-444B-B78C-353E229A5D54}"/>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B4681E0F-CCD9-409C-AB2D-C4F1C9380E8D}"/>
              </a:ext>
            </a:extLst>
          </p:cNvPr>
          <p:cNvSpPr>
            <a:spLocks noGrp="1"/>
          </p:cNvSpPr>
          <p:nvPr>
            <p:ph sz="quarter" idx="14"/>
          </p:nvPr>
        </p:nvSpPr>
        <p:spPr/>
        <p:txBody>
          <a:bodyPr/>
          <a:lstStyle/>
          <a:p>
            <a:r>
              <a:rPr lang="fr-FR" dirty="0">
                <a:hlinkClick r:id="rId3"/>
              </a:rPr>
              <a:t>https://reactnative.dev/docs/backhandler</a:t>
            </a:r>
            <a:endParaRPr lang="fr-FR" dirty="0"/>
          </a:p>
          <a:p>
            <a:endParaRPr lang="fr-FR" dirty="0"/>
          </a:p>
          <a:p>
            <a:r>
              <a:rPr lang="fr-FR" dirty="0">
                <a:hlinkClick r:id="rId4"/>
              </a:rPr>
              <a:t>https://newbedev.com/react-native-device-back-button-handling</a:t>
            </a:r>
            <a:endParaRPr lang="fr-FR" dirty="0"/>
          </a:p>
          <a:p>
            <a:endParaRPr lang="fr-FR" dirty="0"/>
          </a:p>
          <a:p>
            <a:endParaRPr lang="fr-FR" dirty="0"/>
          </a:p>
        </p:txBody>
      </p:sp>
      <p:sp>
        <p:nvSpPr>
          <p:cNvPr id="5" name="Espace réservé du contenu 4">
            <a:extLst>
              <a:ext uri="{FF2B5EF4-FFF2-40B4-BE49-F238E27FC236}">
                <a16:creationId xmlns:a16="http://schemas.microsoft.com/office/drawing/2014/main" id="{8481DD95-5CDF-4231-A481-2B2126C043D0}"/>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2688635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B7CBC2-E890-4124-9CD2-E636A3840D46}"/>
              </a:ext>
            </a:extLst>
          </p:cNvPr>
          <p:cNvSpPr>
            <a:spLocks noGrp="1"/>
          </p:cNvSpPr>
          <p:nvPr>
            <p:ph type="title"/>
          </p:nvPr>
        </p:nvSpPr>
        <p:spPr/>
        <p:txBody>
          <a:bodyPr/>
          <a:lstStyle/>
          <a:p>
            <a:r>
              <a:rPr lang="fr-FR" dirty="0"/>
              <a:t>Toast </a:t>
            </a:r>
            <a:r>
              <a:rPr lang="fr-FR" dirty="0" err="1"/>
              <a:t>android</a:t>
            </a:r>
            <a:endParaRPr lang="fr-FR" dirty="0"/>
          </a:p>
        </p:txBody>
      </p:sp>
      <p:sp>
        <p:nvSpPr>
          <p:cNvPr id="3" name="Espace réservé du contenu 2">
            <a:extLst>
              <a:ext uri="{FF2B5EF4-FFF2-40B4-BE49-F238E27FC236}">
                <a16:creationId xmlns:a16="http://schemas.microsoft.com/office/drawing/2014/main" id="{39EE22F8-B564-451F-AB31-9599E4182701}"/>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F27C54AD-85E1-4586-9A22-749D4C64C402}"/>
              </a:ext>
            </a:extLst>
          </p:cNvPr>
          <p:cNvSpPr>
            <a:spLocks noGrp="1"/>
          </p:cNvSpPr>
          <p:nvPr>
            <p:ph sz="quarter" idx="14"/>
          </p:nvPr>
        </p:nvSpPr>
        <p:spPr/>
        <p:txBody>
          <a:bodyPr/>
          <a:lstStyle/>
          <a:p>
            <a:r>
              <a:rPr lang="fr-FR" dirty="0">
                <a:hlinkClick r:id="rId3"/>
              </a:rPr>
              <a:t>https://reactnative.dev/docs/toastandroid</a:t>
            </a:r>
            <a:endParaRPr lang="fr-FR" dirty="0"/>
          </a:p>
          <a:p>
            <a:endParaRPr lang="fr-FR" dirty="0"/>
          </a:p>
        </p:txBody>
      </p:sp>
      <p:sp>
        <p:nvSpPr>
          <p:cNvPr id="5" name="Espace réservé du contenu 4">
            <a:extLst>
              <a:ext uri="{FF2B5EF4-FFF2-40B4-BE49-F238E27FC236}">
                <a16:creationId xmlns:a16="http://schemas.microsoft.com/office/drawing/2014/main" id="{AF5591A7-9753-462E-91B2-C6B3788E92FE}"/>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27333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296AE-FACE-4229-9C33-9B5CB60BCD66}"/>
              </a:ext>
            </a:extLst>
          </p:cNvPr>
          <p:cNvSpPr>
            <a:spLocks noGrp="1"/>
          </p:cNvSpPr>
          <p:nvPr>
            <p:ph type="title"/>
          </p:nvPr>
        </p:nvSpPr>
        <p:spPr/>
        <p:txBody>
          <a:bodyPr/>
          <a:lstStyle/>
          <a:p>
            <a:r>
              <a:rPr lang="fr-FR" dirty="0"/>
              <a:t>Développement web</a:t>
            </a:r>
          </a:p>
        </p:txBody>
      </p:sp>
      <p:sp>
        <p:nvSpPr>
          <p:cNvPr id="3" name="Espace réservé du contenu 2">
            <a:extLst>
              <a:ext uri="{FF2B5EF4-FFF2-40B4-BE49-F238E27FC236}">
                <a16:creationId xmlns:a16="http://schemas.microsoft.com/office/drawing/2014/main" id="{6E897946-E4C8-4FD4-81CB-CFD02F135668}"/>
              </a:ext>
            </a:extLst>
          </p:cNvPr>
          <p:cNvSpPr>
            <a:spLocks noGrp="1"/>
          </p:cNvSpPr>
          <p:nvPr>
            <p:ph idx="1"/>
          </p:nvPr>
        </p:nvSpPr>
        <p:spPr/>
        <p:txBody>
          <a:bodyPr>
            <a:normAutofit lnSpcReduction="10000"/>
          </a:bodyPr>
          <a:lstStyle/>
          <a:p>
            <a:r>
              <a:rPr lang="fr-FR" dirty="0"/>
              <a:t>La solution la plus simple et moins couteuse pour le dev multiplateforme </a:t>
            </a:r>
          </a:p>
          <a:p>
            <a:pPr lvl="1"/>
            <a:r>
              <a:rPr lang="fr-FR" dirty="0"/>
              <a:t>S’appuie sur le html 5 / css / javascript</a:t>
            </a:r>
          </a:p>
          <a:p>
            <a:pPr lvl="2"/>
            <a:r>
              <a:rPr lang="fr-FR" dirty="0"/>
              <a:t>Limitation de la compatibilité matériels des </a:t>
            </a:r>
          </a:p>
          <a:p>
            <a:pPr marL="914400" lvl="2" indent="0">
              <a:buNone/>
            </a:pPr>
            <a:r>
              <a:rPr lang="fr-FR" dirty="0"/>
              <a:t>périphériques ( GPS, micro, sensors, …)</a:t>
            </a:r>
          </a:p>
          <a:p>
            <a:pPr lvl="2"/>
            <a:endParaRPr lang="fr-FR" dirty="0"/>
          </a:p>
          <a:p>
            <a:pPr lvl="2"/>
            <a:r>
              <a:rPr lang="fr-FR" dirty="0"/>
              <a:t>Performances limitées du au javascript </a:t>
            </a:r>
          </a:p>
          <a:p>
            <a:pPr marL="914400" lvl="2" indent="0">
              <a:buNone/>
            </a:pPr>
            <a:r>
              <a:rPr lang="fr-FR" dirty="0"/>
              <a:t>interprété.</a:t>
            </a:r>
          </a:p>
          <a:p>
            <a:pPr lvl="2"/>
            <a:endParaRPr lang="fr-FR" dirty="0"/>
          </a:p>
          <a:p>
            <a:pPr lvl="1"/>
            <a:r>
              <a:rPr lang="fr-FR" dirty="0"/>
              <a:t>Possibilité d’encapsulé une appli web dans un « icone installable » sur les périphériques physique</a:t>
            </a:r>
          </a:p>
          <a:p>
            <a:pPr lvl="2"/>
            <a:r>
              <a:rPr lang="fr-FR" dirty="0"/>
              <a:t>Facultatif, consultation web possible par navigateur</a:t>
            </a:r>
          </a:p>
        </p:txBody>
      </p:sp>
      <p:pic>
        <p:nvPicPr>
          <p:cNvPr id="3074" name="Picture 2" descr="capture ecran iphone application facebook">
            <a:extLst>
              <a:ext uri="{FF2B5EF4-FFF2-40B4-BE49-F238E27FC236}">
                <a16:creationId xmlns:a16="http://schemas.microsoft.com/office/drawing/2014/main" id="{174528A4-EB77-4B88-B102-EED97C265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494" y="1657884"/>
            <a:ext cx="3445919" cy="322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839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4D5CA-8259-4A24-BE23-5633F6728348}"/>
              </a:ext>
            </a:extLst>
          </p:cNvPr>
          <p:cNvSpPr>
            <a:spLocks noGrp="1"/>
          </p:cNvSpPr>
          <p:nvPr>
            <p:ph type="title"/>
          </p:nvPr>
        </p:nvSpPr>
        <p:spPr/>
        <p:txBody>
          <a:bodyPr/>
          <a:lstStyle/>
          <a:p>
            <a:r>
              <a:rPr lang="fr-FR" dirty="0" err="1"/>
              <a:t>Plateform</a:t>
            </a:r>
            <a:r>
              <a:rPr lang="fr-FR" dirty="0"/>
              <a:t> management</a:t>
            </a:r>
          </a:p>
        </p:txBody>
      </p:sp>
      <p:sp>
        <p:nvSpPr>
          <p:cNvPr id="3" name="Espace réservé du contenu 2">
            <a:extLst>
              <a:ext uri="{FF2B5EF4-FFF2-40B4-BE49-F238E27FC236}">
                <a16:creationId xmlns:a16="http://schemas.microsoft.com/office/drawing/2014/main" id="{A7C0ADD0-E925-439B-AA9A-618E393998CB}"/>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D1DFB6B8-BBAC-43A3-AFE7-592EE6267B2D}"/>
              </a:ext>
            </a:extLst>
          </p:cNvPr>
          <p:cNvSpPr>
            <a:spLocks noGrp="1"/>
          </p:cNvSpPr>
          <p:nvPr>
            <p:ph sz="quarter" idx="14"/>
          </p:nvPr>
        </p:nvSpPr>
        <p:spPr/>
        <p:txBody>
          <a:bodyPr/>
          <a:lstStyle/>
          <a:p>
            <a:r>
              <a:rPr lang="fr-FR" dirty="0">
                <a:hlinkClick r:id="rId3"/>
              </a:rPr>
              <a:t>https://reactnative.dev/docs/platform</a:t>
            </a:r>
            <a:endParaRPr lang="fr-FR" dirty="0"/>
          </a:p>
          <a:p>
            <a:endParaRPr lang="fr-FR" dirty="0"/>
          </a:p>
        </p:txBody>
      </p:sp>
      <p:sp>
        <p:nvSpPr>
          <p:cNvPr id="5" name="Espace réservé du contenu 4">
            <a:extLst>
              <a:ext uri="{FF2B5EF4-FFF2-40B4-BE49-F238E27FC236}">
                <a16:creationId xmlns:a16="http://schemas.microsoft.com/office/drawing/2014/main" id="{617DCF91-4019-4200-A360-136D2C63B9BB}"/>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3878923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2B6129-21A3-46E3-83CB-F6551E1A7740}"/>
              </a:ext>
            </a:extLst>
          </p:cNvPr>
          <p:cNvSpPr>
            <a:spLocks noGrp="1"/>
          </p:cNvSpPr>
          <p:nvPr>
            <p:ph type="title"/>
          </p:nvPr>
        </p:nvSpPr>
        <p:spPr/>
        <p:txBody>
          <a:bodyPr/>
          <a:lstStyle/>
          <a:p>
            <a:r>
              <a:rPr lang="fr-FR" dirty="0" err="1"/>
              <a:t>vibrate</a:t>
            </a:r>
            <a:endParaRPr lang="fr-FR" dirty="0"/>
          </a:p>
        </p:txBody>
      </p:sp>
      <p:sp>
        <p:nvSpPr>
          <p:cNvPr id="3" name="Espace réservé du contenu 2">
            <a:extLst>
              <a:ext uri="{FF2B5EF4-FFF2-40B4-BE49-F238E27FC236}">
                <a16:creationId xmlns:a16="http://schemas.microsoft.com/office/drawing/2014/main" id="{BC9E62F8-D8AF-4E63-AAEE-238C2F2DED98}"/>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B51332AA-BBF3-4DBF-AE24-920084A84F32}"/>
              </a:ext>
            </a:extLst>
          </p:cNvPr>
          <p:cNvSpPr>
            <a:spLocks noGrp="1"/>
          </p:cNvSpPr>
          <p:nvPr>
            <p:ph sz="quarter" idx="14"/>
          </p:nvPr>
        </p:nvSpPr>
        <p:spPr/>
        <p:txBody>
          <a:bodyPr/>
          <a:lstStyle/>
          <a:p>
            <a:r>
              <a:rPr lang="fr-FR" dirty="0">
                <a:hlinkClick r:id="rId3"/>
              </a:rPr>
              <a:t>https://reactnative.dev/docs/vibration</a:t>
            </a:r>
            <a:endParaRPr lang="fr-FR" dirty="0"/>
          </a:p>
          <a:p>
            <a:endParaRPr lang="fr-FR" dirty="0"/>
          </a:p>
        </p:txBody>
      </p:sp>
      <p:sp>
        <p:nvSpPr>
          <p:cNvPr id="5" name="Espace réservé du contenu 4">
            <a:extLst>
              <a:ext uri="{FF2B5EF4-FFF2-40B4-BE49-F238E27FC236}">
                <a16:creationId xmlns:a16="http://schemas.microsoft.com/office/drawing/2014/main" id="{0596CD08-6C44-4F0A-8FD1-D82F2F6E4EF9}"/>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1481313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F538E-300A-4EB1-AF3C-78B915D6E715}"/>
              </a:ext>
            </a:extLst>
          </p:cNvPr>
          <p:cNvSpPr>
            <a:spLocks noGrp="1"/>
          </p:cNvSpPr>
          <p:nvPr>
            <p:ph type="title"/>
          </p:nvPr>
        </p:nvSpPr>
        <p:spPr/>
        <p:txBody>
          <a:bodyPr/>
          <a:lstStyle/>
          <a:p>
            <a:r>
              <a:rPr lang="fr-FR" dirty="0" err="1"/>
              <a:t>share</a:t>
            </a:r>
            <a:endParaRPr lang="fr-FR" dirty="0"/>
          </a:p>
        </p:txBody>
      </p:sp>
      <p:sp>
        <p:nvSpPr>
          <p:cNvPr id="3" name="Espace réservé du contenu 2">
            <a:extLst>
              <a:ext uri="{FF2B5EF4-FFF2-40B4-BE49-F238E27FC236}">
                <a16:creationId xmlns:a16="http://schemas.microsoft.com/office/drawing/2014/main" id="{1654547F-4BD8-4D72-89F0-0FE7E02F70E2}"/>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68F659AB-8F90-4237-90A2-317744ECB0AA}"/>
              </a:ext>
            </a:extLst>
          </p:cNvPr>
          <p:cNvSpPr>
            <a:spLocks noGrp="1"/>
          </p:cNvSpPr>
          <p:nvPr>
            <p:ph sz="quarter" idx="14"/>
          </p:nvPr>
        </p:nvSpPr>
        <p:spPr/>
        <p:txBody>
          <a:bodyPr/>
          <a:lstStyle/>
          <a:p>
            <a:r>
              <a:rPr lang="fr-FR" dirty="0">
                <a:hlinkClick r:id="rId3"/>
              </a:rPr>
              <a:t>https://reactnative.dev/docs/share</a:t>
            </a:r>
            <a:endParaRPr lang="fr-FR" dirty="0"/>
          </a:p>
          <a:p>
            <a:endParaRPr lang="fr-FR" dirty="0"/>
          </a:p>
        </p:txBody>
      </p:sp>
      <p:sp>
        <p:nvSpPr>
          <p:cNvPr id="5" name="Espace réservé du contenu 4">
            <a:extLst>
              <a:ext uri="{FF2B5EF4-FFF2-40B4-BE49-F238E27FC236}">
                <a16:creationId xmlns:a16="http://schemas.microsoft.com/office/drawing/2014/main" id="{E2062FBB-D99C-4DD8-92B7-3A5B54821445}"/>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38277546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A69FC79-1F13-4D8C-946A-BECD7804D80E}"/>
              </a:ext>
            </a:extLst>
          </p:cNvPr>
          <p:cNvSpPr>
            <a:spLocks noGrp="1"/>
          </p:cNvSpPr>
          <p:nvPr>
            <p:ph type="title"/>
          </p:nvPr>
        </p:nvSpPr>
        <p:spPr/>
        <p:txBody>
          <a:bodyPr/>
          <a:lstStyle/>
          <a:p>
            <a:r>
              <a:rPr lang="fr-FR" dirty="0"/>
              <a:t>Composants tiers</a:t>
            </a:r>
          </a:p>
        </p:txBody>
      </p:sp>
      <p:sp>
        <p:nvSpPr>
          <p:cNvPr id="7" name="Espace réservé du contenu 6">
            <a:extLst>
              <a:ext uri="{FF2B5EF4-FFF2-40B4-BE49-F238E27FC236}">
                <a16:creationId xmlns:a16="http://schemas.microsoft.com/office/drawing/2014/main" id="{8C98D2ED-61FD-45DC-AD6B-8E5898F42118}"/>
              </a:ext>
            </a:extLst>
          </p:cNvPr>
          <p:cNvSpPr>
            <a:spLocks noGrp="1"/>
          </p:cNvSpPr>
          <p:nvPr>
            <p:ph idx="1"/>
          </p:nvPr>
        </p:nvSpPr>
        <p:spPr/>
        <p:txBody>
          <a:bodyPr/>
          <a:lstStyle/>
          <a:p>
            <a:r>
              <a:rPr lang="fr-FR" dirty="0"/>
              <a:t>RN s’appuie sur des bibliothèque écrite par la communauté officielle :</a:t>
            </a:r>
          </a:p>
          <a:p>
            <a:pPr lvl="2"/>
            <a:r>
              <a:rPr lang="fr-FR" dirty="0"/>
              <a:t>@react-native-comunity : </a:t>
            </a:r>
          </a:p>
          <a:p>
            <a:pPr lvl="3"/>
            <a:r>
              <a:rPr lang="fr-FR" dirty="0">
                <a:hlinkClick r:id="rId3"/>
              </a:rPr>
              <a:t>https://www.npmjs.com/search?q=%40react-native-community&amp;page=0&amp;perPage=50</a:t>
            </a:r>
            <a:endParaRPr lang="fr-FR" dirty="0"/>
          </a:p>
          <a:p>
            <a:pPr lvl="2"/>
            <a:endParaRPr lang="fr-FR" dirty="0"/>
          </a:p>
          <a:p>
            <a:pPr lvl="3"/>
            <a:r>
              <a:rPr lang="fr-FR" dirty="0"/>
              <a:t>Netinfo : pour les états réseaux </a:t>
            </a:r>
          </a:p>
          <a:p>
            <a:pPr lvl="3"/>
            <a:r>
              <a:rPr lang="fr-FR" dirty="0"/>
              <a:t>Datetimepicker : champs de saisie pour les date</a:t>
            </a:r>
          </a:p>
          <a:p>
            <a:pPr lvl="3"/>
            <a:r>
              <a:rPr lang="fr-FR" dirty="0"/>
              <a:t>Geolocation</a:t>
            </a:r>
          </a:p>
          <a:p>
            <a:pPr lvl="3"/>
            <a:r>
              <a:rPr lang="fr-FR" dirty="0"/>
              <a:t>Clipboard</a:t>
            </a:r>
          </a:p>
          <a:p>
            <a:pPr lvl="3"/>
            <a:r>
              <a:rPr lang="fr-FR" dirty="0"/>
              <a:t>ImagePicker</a:t>
            </a:r>
          </a:p>
          <a:p>
            <a:pPr lvl="3"/>
            <a:r>
              <a:rPr lang="fr-FR" dirty="0"/>
              <a:t>,…</a:t>
            </a:r>
          </a:p>
        </p:txBody>
      </p:sp>
    </p:spTree>
    <p:extLst>
      <p:ext uri="{BB962C8B-B14F-4D97-AF65-F5344CB8AC3E}">
        <p14:creationId xmlns:p14="http://schemas.microsoft.com/office/powerpoint/2010/main" val="10594403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3EDE90-2BA8-4BB3-B926-27F7D9562507}"/>
              </a:ext>
            </a:extLst>
          </p:cNvPr>
          <p:cNvSpPr>
            <a:spLocks noGrp="1"/>
          </p:cNvSpPr>
          <p:nvPr>
            <p:ph type="title"/>
          </p:nvPr>
        </p:nvSpPr>
        <p:spPr/>
        <p:txBody>
          <a:bodyPr/>
          <a:lstStyle/>
          <a:p>
            <a:r>
              <a:rPr lang="fr-FR" dirty="0"/>
              <a:t>Composants et lib de UI</a:t>
            </a:r>
          </a:p>
        </p:txBody>
      </p:sp>
      <p:sp>
        <p:nvSpPr>
          <p:cNvPr id="3" name="Espace réservé du contenu 2">
            <a:extLst>
              <a:ext uri="{FF2B5EF4-FFF2-40B4-BE49-F238E27FC236}">
                <a16:creationId xmlns:a16="http://schemas.microsoft.com/office/drawing/2014/main" id="{254042F0-0220-4A2C-B143-2ED522F9E80A}"/>
              </a:ext>
            </a:extLst>
          </p:cNvPr>
          <p:cNvSpPr>
            <a:spLocks noGrp="1"/>
          </p:cNvSpPr>
          <p:nvPr>
            <p:ph idx="1"/>
          </p:nvPr>
        </p:nvSpPr>
        <p:spPr/>
        <p:txBody>
          <a:bodyPr/>
          <a:lstStyle/>
          <a:p>
            <a:r>
              <a:rPr lang="fr-FR" dirty="0"/>
              <a:t>React native </a:t>
            </a:r>
            <a:r>
              <a:rPr lang="fr-FR" dirty="0" err="1"/>
              <a:t>elements</a:t>
            </a:r>
            <a:endParaRPr lang="fr-FR" dirty="0"/>
          </a:p>
          <a:p>
            <a:pPr lvl="2"/>
            <a:r>
              <a:rPr lang="fr-FR" dirty="0">
                <a:hlinkClick r:id="rId3"/>
              </a:rPr>
              <a:t>https://www.npmjs.com/package/react-native-elements</a:t>
            </a:r>
            <a:endParaRPr lang="fr-FR" dirty="0"/>
          </a:p>
          <a:p>
            <a:endParaRPr lang="fr-FR" dirty="0"/>
          </a:p>
          <a:p>
            <a:endParaRPr lang="fr-FR" dirty="0"/>
          </a:p>
          <a:p>
            <a:pPr marL="2871788"/>
            <a:r>
              <a:rPr lang="fr-FR" dirty="0"/>
              <a:t>Native-base</a:t>
            </a:r>
          </a:p>
          <a:p>
            <a:pPr marL="3271838" lvl="1"/>
            <a:r>
              <a:rPr lang="fr-FR" dirty="0">
                <a:hlinkClick r:id="rId4"/>
              </a:rPr>
              <a:t>https://www.npmjs.com/package/native-base</a:t>
            </a:r>
            <a:endParaRPr lang="fr-FR" dirty="0"/>
          </a:p>
          <a:p>
            <a:pPr marL="2871788"/>
            <a:endParaRPr lang="fr-FR" dirty="0"/>
          </a:p>
          <a:p>
            <a:pPr marL="2871788"/>
            <a:r>
              <a:rPr lang="fr-FR" dirty="0"/>
              <a:t>D’autres composants ou librairies:</a:t>
            </a:r>
          </a:p>
          <a:p>
            <a:pPr marL="3271838" lvl="1"/>
            <a:r>
              <a:rPr lang="fr-FR" dirty="0">
                <a:hlinkClick r:id="rId5"/>
              </a:rPr>
              <a:t>https://github.com/jondot/awesome-react-native#ui</a:t>
            </a:r>
            <a:endParaRPr lang="fr-FR" dirty="0"/>
          </a:p>
          <a:p>
            <a:pPr marL="3271838" lvl="1"/>
            <a:endParaRPr lang="fr-FR" dirty="0"/>
          </a:p>
          <a:p>
            <a:endParaRPr lang="fr-FR" dirty="0"/>
          </a:p>
        </p:txBody>
      </p:sp>
      <p:pic>
        <p:nvPicPr>
          <p:cNvPr id="4098" name="Picture 2" descr="React Native Elements UI Toolkit">
            <a:extLst>
              <a:ext uri="{FF2B5EF4-FFF2-40B4-BE49-F238E27FC236}">
                <a16:creationId xmlns:a16="http://schemas.microsoft.com/office/drawing/2014/main" id="{862B8F1F-8D52-4533-A8D7-4D60B7F335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4720" y="1142984"/>
            <a:ext cx="2996320" cy="18238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mo">
            <a:extLst>
              <a:ext uri="{FF2B5EF4-FFF2-40B4-BE49-F238E27FC236}">
                <a16:creationId xmlns:a16="http://schemas.microsoft.com/office/drawing/2014/main" id="{63C998A1-F004-436B-87E9-86AF2D4B5FD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14197" y="3283974"/>
            <a:ext cx="1655137" cy="294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000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24EF2-784C-4B19-B8FC-26ECFB7527D5}"/>
              </a:ext>
            </a:extLst>
          </p:cNvPr>
          <p:cNvSpPr>
            <a:spLocks noGrp="1"/>
          </p:cNvSpPr>
          <p:nvPr>
            <p:ph type="title"/>
          </p:nvPr>
        </p:nvSpPr>
        <p:spPr/>
        <p:txBody>
          <a:bodyPr/>
          <a:lstStyle/>
          <a:p>
            <a:r>
              <a:rPr lang="fr-FR" dirty="0"/>
              <a:t>React-native-</a:t>
            </a:r>
            <a:r>
              <a:rPr lang="fr-FR" dirty="0" err="1"/>
              <a:t>elements</a:t>
            </a:r>
            <a:endParaRPr lang="fr-FR" dirty="0"/>
          </a:p>
        </p:txBody>
      </p:sp>
      <p:sp>
        <p:nvSpPr>
          <p:cNvPr id="3" name="Espace réservé du contenu 2">
            <a:extLst>
              <a:ext uri="{FF2B5EF4-FFF2-40B4-BE49-F238E27FC236}">
                <a16:creationId xmlns:a16="http://schemas.microsoft.com/office/drawing/2014/main" id="{88F55BC4-5CD0-4C30-BFBF-6C6687C4D331}"/>
              </a:ext>
            </a:extLst>
          </p:cNvPr>
          <p:cNvSpPr>
            <a:spLocks noGrp="1"/>
          </p:cNvSpPr>
          <p:nvPr>
            <p:ph idx="1"/>
          </p:nvPr>
        </p:nvSpPr>
        <p:spPr/>
        <p:txBody>
          <a:bodyPr/>
          <a:lstStyle/>
          <a:p>
            <a:r>
              <a:rPr lang="fr-FR" dirty="0"/>
              <a:t>Une librairie de composants UI </a:t>
            </a:r>
          </a:p>
          <a:p>
            <a:pPr lvl="1"/>
            <a:r>
              <a:rPr lang="fr-FR" dirty="0"/>
              <a:t>Complete</a:t>
            </a:r>
          </a:p>
          <a:p>
            <a:pPr lvl="2"/>
            <a:r>
              <a:rPr lang="fr-FR" dirty="0"/>
              <a:t>Badges, avatar, </a:t>
            </a:r>
            <a:r>
              <a:rPr lang="fr-FR" dirty="0" err="1"/>
              <a:t>list</a:t>
            </a:r>
            <a:r>
              <a:rPr lang="fr-FR" dirty="0"/>
              <a:t>, </a:t>
            </a:r>
            <a:r>
              <a:rPr lang="fr-FR" dirty="0" err="1"/>
              <a:t>slider</a:t>
            </a:r>
            <a:r>
              <a:rPr lang="fr-FR" dirty="0"/>
              <a:t>, rating, </a:t>
            </a:r>
            <a:r>
              <a:rPr lang="fr-FR" dirty="0" err="1"/>
              <a:t>pricing</a:t>
            </a:r>
            <a:r>
              <a:rPr lang="fr-FR" dirty="0"/>
              <a:t>, overlay, </a:t>
            </a:r>
            <a:r>
              <a:rPr lang="fr-FR" dirty="0" err="1"/>
              <a:t>socialIcon</a:t>
            </a:r>
            <a:r>
              <a:rPr lang="fr-FR" dirty="0"/>
              <a:t>, … </a:t>
            </a:r>
          </a:p>
          <a:p>
            <a:pPr lvl="2"/>
            <a:endParaRPr lang="fr-FR" dirty="0"/>
          </a:p>
          <a:p>
            <a:pPr lvl="1"/>
            <a:r>
              <a:rPr lang="fr-FR" dirty="0"/>
              <a:t>Simple</a:t>
            </a:r>
          </a:p>
          <a:p>
            <a:pPr lvl="2"/>
            <a:r>
              <a:rPr lang="fr-FR" dirty="0" err="1"/>
              <a:t>Yarn</a:t>
            </a:r>
            <a:r>
              <a:rPr lang="fr-FR" dirty="0"/>
              <a:t> add react-native-</a:t>
            </a:r>
            <a:r>
              <a:rPr lang="fr-FR" dirty="0" err="1"/>
              <a:t>elements</a:t>
            </a:r>
            <a:r>
              <a:rPr lang="fr-FR" dirty="0"/>
              <a:t>  ou  npm i –s react-native-</a:t>
            </a:r>
            <a:r>
              <a:rPr lang="fr-FR" dirty="0" err="1"/>
              <a:t>elements</a:t>
            </a:r>
            <a:endParaRPr lang="fr-FR" dirty="0"/>
          </a:p>
          <a:p>
            <a:pPr lvl="2"/>
            <a:r>
              <a:rPr lang="fr-FR" dirty="0"/>
              <a:t>Expo </a:t>
            </a:r>
            <a:r>
              <a:rPr lang="fr-FR" dirty="0" err="1"/>
              <a:t>install</a:t>
            </a:r>
            <a:r>
              <a:rPr lang="fr-FR" dirty="0"/>
              <a:t> react-native-</a:t>
            </a:r>
            <a:r>
              <a:rPr lang="fr-FR" dirty="0" err="1"/>
              <a:t>elements</a:t>
            </a:r>
            <a:endParaRPr lang="fr-FR" dirty="0"/>
          </a:p>
        </p:txBody>
      </p:sp>
    </p:spTree>
    <p:extLst>
      <p:ext uri="{BB962C8B-B14F-4D97-AF65-F5344CB8AC3E}">
        <p14:creationId xmlns:p14="http://schemas.microsoft.com/office/powerpoint/2010/main" val="29407886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CF4A20-5DEB-4D48-92ED-E12500F25896}"/>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2"/>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2"/>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943975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23BC713-122D-4502-845D-67994D901BB9}"/>
              </a:ext>
            </a:extLst>
          </p:cNvPr>
          <p:cNvSpPr>
            <a:spLocks noGrp="1"/>
          </p:cNvSpPr>
          <p:nvPr>
            <p:ph type="title"/>
          </p:nvPr>
        </p:nvSpPr>
        <p:spPr/>
        <p:txBody>
          <a:bodyPr/>
          <a:lstStyle/>
          <a:p>
            <a:r>
              <a:rPr lang="fr-FR" dirty="0"/>
              <a:t>5) Les formulaires et la gestion des données</a:t>
            </a:r>
            <a:br>
              <a:rPr lang="fr-FR" dirty="0"/>
            </a:br>
            <a:endParaRPr lang="fr-FR" dirty="0"/>
          </a:p>
        </p:txBody>
      </p:sp>
      <p:sp>
        <p:nvSpPr>
          <p:cNvPr id="5" name="Espace réservé du texte 4">
            <a:extLst>
              <a:ext uri="{FF2B5EF4-FFF2-40B4-BE49-F238E27FC236}">
                <a16:creationId xmlns:a16="http://schemas.microsoft.com/office/drawing/2014/main" id="{2731CE88-0BD4-4A75-8FA8-1F617BECCE8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903759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EEAAD82-24DA-4419-B304-BF1CC5C2DEFB}"/>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pPr lvl="1"/>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17041771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75BDE85-8996-4D50-9A83-F77ABD204B8C}"/>
              </a:ext>
            </a:extLst>
          </p:cNvPr>
          <p:cNvSpPr>
            <a:spLocks noGrp="1"/>
          </p:cNvSpPr>
          <p:nvPr>
            <p:ph type="title"/>
          </p:nvPr>
        </p:nvSpPr>
        <p:spPr/>
        <p:txBody>
          <a:bodyPr/>
          <a:lstStyle/>
          <a:p>
            <a:r>
              <a:rPr lang="fr-FR" dirty="0"/>
              <a:t>Principaux composants de formulaire</a:t>
            </a:r>
          </a:p>
        </p:txBody>
      </p:sp>
      <p:sp>
        <p:nvSpPr>
          <p:cNvPr id="5" name="Espace réservé du contenu 4">
            <a:extLst>
              <a:ext uri="{FF2B5EF4-FFF2-40B4-BE49-F238E27FC236}">
                <a16:creationId xmlns:a16="http://schemas.microsoft.com/office/drawing/2014/main" id="{B90E7AF3-A0F1-4E24-B9DA-CA1CFB573636}"/>
              </a:ext>
            </a:extLst>
          </p:cNvPr>
          <p:cNvSpPr>
            <a:spLocks noGrp="1"/>
          </p:cNvSpPr>
          <p:nvPr>
            <p:ph idx="1"/>
          </p:nvPr>
        </p:nvSpPr>
        <p:spPr/>
        <p:txBody>
          <a:bodyPr>
            <a:normAutofit fontScale="92500" lnSpcReduction="10000"/>
          </a:bodyPr>
          <a:lstStyle/>
          <a:p>
            <a:r>
              <a:rPr lang="fr-FR" dirty="0"/>
              <a:t>Les composants de formulaire sont </a:t>
            </a:r>
          </a:p>
          <a:p>
            <a:pPr lvl="1"/>
            <a:r>
              <a:rPr lang="fr-FR" dirty="0"/>
              <a:t>TextInput :</a:t>
            </a:r>
          </a:p>
          <a:p>
            <a:pPr lvl="2"/>
            <a:r>
              <a:rPr lang="fr-FR" dirty="0"/>
              <a:t>Champs de saisie textuel (mono ou multilignes)</a:t>
            </a:r>
          </a:p>
          <a:p>
            <a:pPr lvl="1"/>
            <a:endParaRPr lang="fr-FR" dirty="0"/>
          </a:p>
          <a:p>
            <a:pPr lvl="1"/>
            <a:r>
              <a:rPr lang="fr-FR" dirty="0"/>
              <a:t>Switch</a:t>
            </a:r>
          </a:p>
          <a:p>
            <a:pPr lvl="2"/>
            <a:r>
              <a:rPr lang="fr-FR" dirty="0"/>
              <a:t>Slider à états modifiable ( on / off )</a:t>
            </a:r>
          </a:p>
          <a:p>
            <a:pPr lvl="1"/>
            <a:endParaRPr lang="fr-FR" dirty="0"/>
          </a:p>
          <a:p>
            <a:pPr lvl="1"/>
            <a:r>
              <a:rPr lang="fr-FR" dirty="0"/>
              <a:t>Button</a:t>
            </a:r>
          </a:p>
          <a:p>
            <a:pPr lvl="2"/>
            <a:r>
              <a:rPr lang="fr-FR" dirty="0"/>
              <a:t>Bouton d’action (pour le formulaire et l’appli en générale)</a:t>
            </a:r>
          </a:p>
          <a:p>
            <a:endParaRPr lang="fr-FR" sz="2000" dirty="0"/>
          </a:p>
          <a:p>
            <a:r>
              <a:rPr lang="fr-FR" sz="2000" dirty="0"/>
              <a:t>Vous pouvez bien sur utilisé d’autres composants créer ou ajouter a votre projet pour cette usage</a:t>
            </a:r>
          </a:p>
          <a:p>
            <a:endParaRPr lang="fr-FR" sz="2000" dirty="0"/>
          </a:p>
          <a:p>
            <a:r>
              <a:rPr lang="fr-FR" sz="2000" dirty="0"/>
              <a:t>Cf. section built-in Components </a:t>
            </a:r>
          </a:p>
          <a:p>
            <a:pPr lvl="1"/>
            <a:endParaRPr lang="fr-FR" dirty="0"/>
          </a:p>
        </p:txBody>
      </p:sp>
    </p:spTree>
    <p:extLst>
      <p:ext uri="{BB962C8B-B14F-4D97-AF65-F5344CB8AC3E}">
        <p14:creationId xmlns:p14="http://schemas.microsoft.com/office/powerpoint/2010/main" val="3384838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FD167-6E6D-496B-AE53-37C318ED4C55}"/>
              </a:ext>
            </a:extLst>
          </p:cNvPr>
          <p:cNvSpPr>
            <a:spLocks noGrp="1"/>
          </p:cNvSpPr>
          <p:nvPr>
            <p:ph type="title"/>
          </p:nvPr>
        </p:nvSpPr>
        <p:spPr/>
        <p:txBody>
          <a:bodyPr/>
          <a:lstStyle/>
          <a:p>
            <a:r>
              <a:rPr lang="fr-FR" dirty="0"/>
              <a:t>Développement hybride</a:t>
            </a:r>
          </a:p>
        </p:txBody>
      </p:sp>
      <p:sp>
        <p:nvSpPr>
          <p:cNvPr id="3" name="Espace réservé du contenu 2">
            <a:extLst>
              <a:ext uri="{FF2B5EF4-FFF2-40B4-BE49-F238E27FC236}">
                <a16:creationId xmlns:a16="http://schemas.microsoft.com/office/drawing/2014/main" id="{EB121A3A-04D4-445E-8186-4113889D610F}"/>
              </a:ext>
            </a:extLst>
          </p:cNvPr>
          <p:cNvSpPr>
            <a:spLocks noGrp="1"/>
          </p:cNvSpPr>
          <p:nvPr>
            <p:ph idx="1"/>
          </p:nvPr>
        </p:nvSpPr>
        <p:spPr/>
        <p:txBody>
          <a:bodyPr>
            <a:normAutofit lnSpcReduction="10000"/>
          </a:bodyPr>
          <a:lstStyle/>
          <a:p>
            <a:r>
              <a:rPr lang="fr-FR" dirty="0"/>
              <a:t>Entre le dev natif et le dev web</a:t>
            </a:r>
          </a:p>
          <a:p>
            <a:pPr lvl="1"/>
            <a:r>
              <a:rPr lang="fr-FR" dirty="0"/>
              <a:t>Développement facilité et plus rapide que du natif </a:t>
            </a:r>
          </a:p>
          <a:p>
            <a:pPr lvl="2"/>
            <a:r>
              <a:rPr lang="fr-FR" dirty="0"/>
              <a:t>Souvent cross plateforme </a:t>
            </a:r>
          </a:p>
          <a:p>
            <a:pPr lvl="3"/>
            <a:r>
              <a:rPr lang="fr-FR" dirty="0"/>
              <a:t>Du code commun </a:t>
            </a:r>
          </a:p>
          <a:p>
            <a:pPr lvl="3"/>
            <a:r>
              <a:rPr lang="fr-FR" dirty="0"/>
              <a:t>Et du code natif</a:t>
            </a:r>
          </a:p>
          <a:p>
            <a:pPr lvl="2"/>
            <a:endParaRPr lang="fr-FR" dirty="0"/>
          </a:p>
          <a:p>
            <a:pPr lvl="2"/>
            <a:r>
              <a:rPr lang="fr-FR" dirty="0"/>
              <a:t>Moins performant et stable que le dev natif </a:t>
            </a:r>
          </a:p>
          <a:p>
            <a:pPr lvl="2"/>
            <a:r>
              <a:rPr lang="fr-FR" dirty="0"/>
              <a:t>Plus performant que le dev web</a:t>
            </a:r>
          </a:p>
          <a:p>
            <a:pPr lvl="2"/>
            <a:r>
              <a:rPr lang="fr-FR" dirty="0"/>
              <a:t>Meilleur accès aux périphériques</a:t>
            </a:r>
          </a:p>
          <a:p>
            <a:pPr lvl="1"/>
            <a:endParaRPr lang="fr-FR" dirty="0"/>
          </a:p>
          <a:p>
            <a:pPr lvl="1"/>
            <a:r>
              <a:rPr lang="fr-FR" dirty="0"/>
              <a:t>Limitation du cout</a:t>
            </a:r>
          </a:p>
          <a:p>
            <a:pPr lvl="2"/>
            <a:r>
              <a:rPr lang="fr-FR" dirty="0"/>
              <a:t>Développement et maintient d’une seule app pour toutes les plateformes</a:t>
            </a:r>
          </a:p>
        </p:txBody>
      </p:sp>
    </p:spTree>
    <p:extLst>
      <p:ext uri="{BB962C8B-B14F-4D97-AF65-F5344CB8AC3E}">
        <p14:creationId xmlns:p14="http://schemas.microsoft.com/office/powerpoint/2010/main" val="21847206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F8159-5D44-47A4-89E1-7B680E191D49}"/>
              </a:ext>
            </a:extLst>
          </p:cNvPr>
          <p:cNvSpPr>
            <a:spLocks noGrp="1"/>
          </p:cNvSpPr>
          <p:nvPr>
            <p:ph type="title"/>
          </p:nvPr>
        </p:nvSpPr>
        <p:spPr/>
        <p:txBody>
          <a:bodyPr/>
          <a:lstStyle/>
          <a:p>
            <a:r>
              <a:rPr lang="fr-FR" dirty="0"/>
              <a:t>React-redux-form</a:t>
            </a:r>
          </a:p>
        </p:txBody>
      </p:sp>
      <p:sp>
        <p:nvSpPr>
          <p:cNvPr id="3" name="Espace réservé du contenu 2">
            <a:extLst>
              <a:ext uri="{FF2B5EF4-FFF2-40B4-BE49-F238E27FC236}">
                <a16:creationId xmlns:a16="http://schemas.microsoft.com/office/drawing/2014/main" id="{CD9AF76B-58B8-43F8-9966-2E431DAC7D06}"/>
              </a:ext>
            </a:extLst>
          </p:cNvPr>
          <p:cNvSpPr>
            <a:spLocks noGrp="1"/>
          </p:cNvSpPr>
          <p:nvPr>
            <p:ph idx="1"/>
          </p:nvPr>
        </p:nvSpPr>
        <p:spPr/>
        <p:txBody>
          <a:bodyPr/>
          <a:lstStyle/>
          <a:p>
            <a:r>
              <a:rPr lang="fr-FR" dirty="0"/>
              <a:t>react-redux-form est une implémentation de redux-form</a:t>
            </a:r>
          </a:p>
          <a:p>
            <a:r>
              <a:rPr lang="fr-FR" dirty="0"/>
              <a:t>Permet de connecter un formulaire au store redux</a:t>
            </a:r>
          </a:p>
          <a:p>
            <a:endParaRPr lang="fr-FR" dirty="0"/>
          </a:p>
          <a:p>
            <a:pPr lvl="1"/>
            <a:r>
              <a:rPr lang="fr-FR" dirty="0"/>
              <a:t>Propose de nouveaux components </a:t>
            </a:r>
          </a:p>
          <a:p>
            <a:pPr lvl="2"/>
            <a:r>
              <a:rPr lang="fr-FR" dirty="0"/>
              <a:t>Form </a:t>
            </a:r>
            <a:r>
              <a:rPr lang="fr-FR" dirty="0">
                <a:sym typeface="Wingdings" panose="05000000000000000000" pitchFamily="2" charset="2"/>
              </a:rPr>
              <a:t> base du formulaire (</a:t>
            </a:r>
            <a:r>
              <a:rPr lang="fr-FR" dirty="0" err="1">
                <a:sym typeface="Wingdings" panose="05000000000000000000" pitchFamily="2" charset="2"/>
              </a:rPr>
              <a:t>equiv</a:t>
            </a:r>
            <a:r>
              <a:rPr lang="fr-FR" dirty="0">
                <a:sym typeface="Wingdings" panose="05000000000000000000" pitchFamily="2" charset="2"/>
              </a:rPr>
              <a:t>. A form en html)</a:t>
            </a:r>
            <a:endParaRPr lang="fr-FR" dirty="0"/>
          </a:p>
          <a:p>
            <a:pPr lvl="2"/>
            <a:r>
              <a:rPr lang="fr-FR" dirty="0"/>
              <a:t>Field </a:t>
            </a:r>
            <a:r>
              <a:rPr lang="fr-FR" dirty="0">
                <a:sym typeface="Wingdings" panose="05000000000000000000" pitchFamily="2" charset="2"/>
              </a:rPr>
              <a:t> un champs de saisie supportant un input enfant, possède une connexion a un model </a:t>
            </a:r>
          </a:p>
          <a:p>
            <a:pPr lvl="2"/>
            <a:endParaRPr lang="fr-FR" dirty="0">
              <a:sym typeface="Wingdings" panose="05000000000000000000" pitchFamily="2" charset="2"/>
            </a:endParaRPr>
          </a:p>
          <a:p>
            <a:r>
              <a:rPr lang="fr-FR" dirty="0">
                <a:sym typeface="Wingdings" panose="05000000000000000000" pitchFamily="2" charset="2"/>
              </a:rPr>
              <a:t>Documentation : </a:t>
            </a:r>
            <a:r>
              <a:rPr lang="fr-FR" dirty="0">
                <a:hlinkClick r:id="rId3"/>
              </a:rPr>
              <a:t>https://redux-form.com/</a:t>
            </a:r>
            <a:endParaRPr lang="fr-FR" dirty="0"/>
          </a:p>
        </p:txBody>
      </p:sp>
    </p:spTree>
    <p:extLst>
      <p:ext uri="{BB962C8B-B14F-4D97-AF65-F5344CB8AC3E}">
        <p14:creationId xmlns:p14="http://schemas.microsoft.com/office/powerpoint/2010/main" val="20433209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34F4E5-BA8D-45A3-A1B8-3A240096E291}"/>
              </a:ext>
            </a:extLst>
          </p:cNvPr>
          <p:cNvSpPr>
            <a:spLocks noGrp="1"/>
          </p:cNvSpPr>
          <p:nvPr>
            <p:ph type="title"/>
          </p:nvPr>
        </p:nvSpPr>
        <p:spPr/>
        <p:txBody>
          <a:bodyPr/>
          <a:lstStyle/>
          <a:p>
            <a:r>
              <a:rPr lang="fr-FR" dirty="0"/>
              <a:t>tcomb</a:t>
            </a:r>
          </a:p>
        </p:txBody>
      </p:sp>
      <p:sp>
        <p:nvSpPr>
          <p:cNvPr id="3" name="Espace réservé du contenu 2">
            <a:extLst>
              <a:ext uri="{FF2B5EF4-FFF2-40B4-BE49-F238E27FC236}">
                <a16:creationId xmlns:a16="http://schemas.microsoft.com/office/drawing/2014/main" id="{A7E966A5-F612-45AE-9BB0-7E2364ECB7F1}"/>
              </a:ext>
            </a:extLst>
          </p:cNvPr>
          <p:cNvSpPr>
            <a:spLocks noGrp="1"/>
          </p:cNvSpPr>
          <p:nvPr>
            <p:ph idx="1"/>
          </p:nvPr>
        </p:nvSpPr>
        <p:spPr/>
        <p:txBody>
          <a:bodyPr/>
          <a:lstStyle/>
          <a:p>
            <a:r>
              <a:rPr lang="fr-FR" dirty="0"/>
              <a:t>Une alternative pour les formulaires</a:t>
            </a:r>
          </a:p>
          <a:p>
            <a:pPr lvl="2"/>
            <a:r>
              <a:rPr lang="fr-FR" dirty="0">
                <a:hlinkClick r:id="rId3"/>
              </a:rPr>
              <a:t>https://github.com/gcanti/tcomb-form-native</a:t>
            </a:r>
            <a:endParaRPr lang="fr-FR" dirty="0"/>
          </a:p>
          <a:p>
            <a:endParaRPr lang="fr-FR" dirty="0"/>
          </a:p>
          <a:p>
            <a:r>
              <a:rPr lang="fr-FR" dirty="0"/>
              <a:t>Non disponible sur la dernière version de react-native</a:t>
            </a:r>
          </a:p>
          <a:p>
            <a:endParaRPr lang="fr-FR" dirty="0"/>
          </a:p>
          <a:p>
            <a:r>
              <a:rPr lang="fr-FR" dirty="0"/>
              <a:t>Fournit un formulaire automatique en fonction d’un structure de données </a:t>
            </a:r>
          </a:p>
        </p:txBody>
      </p:sp>
    </p:spTree>
    <p:extLst>
      <p:ext uri="{BB962C8B-B14F-4D97-AF65-F5344CB8AC3E}">
        <p14:creationId xmlns:p14="http://schemas.microsoft.com/office/powerpoint/2010/main" val="12066699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3FEE4E-9D27-431A-9557-644EE946ABA1}"/>
              </a:ext>
            </a:extLst>
          </p:cNvPr>
          <p:cNvSpPr>
            <a:spLocks noGrp="1"/>
          </p:cNvSpPr>
          <p:nvPr>
            <p:ph type="title"/>
          </p:nvPr>
        </p:nvSpPr>
        <p:spPr/>
        <p:txBody>
          <a:bodyPr/>
          <a:lstStyle/>
          <a:p>
            <a:r>
              <a:rPr lang="fr-FR" dirty="0"/>
              <a:t>🚧 AsyncStorage</a:t>
            </a:r>
          </a:p>
        </p:txBody>
      </p:sp>
      <p:sp>
        <p:nvSpPr>
          <p:cNvPr id="3" name="Espace réservé du contenu 2">
            <a:extLst>
              <a:ext uri="{FF2B5EF4-FFF2-40B4-BE49-F238E27FC236}">
                <a16:creationId xmlns:a16="http://schemas.microsoft.com/office/drawing/2014/main" id="{D5865871-A7B0-4562-B322-0B49991568CC}"/>
              </a:ext>
            </a:extLst>
          </p:cNvPr>
          <p:cNvSpPr>
            <a:spLocks noGrp="1"/>
          </p:cNvSpPr>
          <p:nvPr>
            <p:ph idx="1"/>
          </p:nvPr>
        </p:nvSpPr>
        <p:spPr/>
        <p:txBody>
          <a:bodyPr>
            <a:normAutofit fontScale="85000" lnSpcReduction="20000"/>
          </a:bodyPr>
          <a:lstStyle/>
          <a:p>
            <a:r>
              <a:rPr lang="fr-FR" dirty="0"/>
              <a:t>Stockage persistant et synchronisable </a:t>
            </a:r>
          </a:p>
          <a:p>
            <a:pPr lvl="1"/>
            <a:r>
              <a:rPr lang="fr-FR" dirty="0"/>
              <a:t>AsyncStorage est déprécié : </a:t>
            </a:r>
          </a:p>
          <a:p>
            <a:pPr lvl="2"/>
            <a:r>
              <a:rPr lang="fr-FR" dirty="0"/>
              <a:t>En remplacement : </a:t>
            </a:r>
          </a:p>
          <a:p>
            <a:pPr lvl="3"/>
            <a:r>
              <a:rPr lang="fr-FR" dirty="0"/>
              <a:t>@react-native-comunity/async-storage</a:t>
            </a:r>
          </a:p>
          <a:p>
            <a:pPr lvl="4"/>
            <a:r>
              <a:rPr lang="fr-FR" b="1" dirty="0"/>
              <a:t>Doc</a:t>
            </a:r>
            <a:r>
              <a:rPr lang="fr-FR" dirty="0"/>
              <a:t> : </a:t>
            </a:r>
            <a:r>
              <a:rPr lang="fr-FR" dirty="0">
                <a:hlinkClick r:id="rId3"/>
              </a:rPr>
              <a:t>https://react-native-community.github.io/async-storage/</a:t>
            </a:r>
            <a:r>
              <a:rPr lang="fr-FR" dirty="0"/>
              <a:t> </a:t>
            </a:r>
          </a:p>
          <a:p>
            <a:pPr lvl="3"/>
            <a:endParaRPr lang="fr-FR" dirty="0"/>
          </a:p>
          <a:p>
            <a:pPr lvl="1"/>
            <a:r>
              <a:rPr lang="fr-FR" dirty="0"/>
              <a:t>Un couple clef / valeur</a:t>
            </a:r>
          </a:p>
          <a:p>
            <a:pPr lvl="1"/>
            <a:endParaRPr lang="fr-FR" dirty="0"/>
          </a:p>
          <a:p>
            <a:pPr lvl="1"/>
            <a:r>
              <a:rPr lang="fr-FR" dirty="0"/>
              <a:t>Synchro grâce aux états de réseaux </a:t>
            </a:r>
          </a:p>
          <a:p>
            <a:pPr lvl="2"/>
            <a:r>
              <a:rPr lang="fr-FR" dirty="0"/>
              <a:t>Fetch lors de la réception réseaux activé</a:t>
            </a:r>
          </a:p>
          <a:p>
            <a:endParaRPr lang="fr-FR" dirty="0"/>
          </a:p>
          <a:p>
            <a:r>
              <a:rPr lang="fr-FR" dirty="0"/>
              <a:t>Pour de plus larges stockage  </a:t>
            </a:r>
          </a:p>
          <a:p>
            <a:pPr lvl="1"/>
            <a:r>
              <a:rPr lang="fr-FR" dirty="0"/>
              <a:t>Stockage sqlite : https://www.npmjs.com/package/react-native-sqlite-storage?activeTab=readme</a:t>
            </a:r>
          </a:p>
        </p:txBody>
      </p:sp>
      <p:sp>
        <p:nvSpPr>
          <p:cNvPr id="4" name="Espace réservé du contenu 3">
            <a:extLst>
              <a:ext uri="{FF2B5EF4-FFF2-40B4-BE49-F238E27FC236}">
                <a16:creationId xmlns:a16="http://schemas.microsoft.com/office/drawing/2014/main" id="{348A99B1-57F8-4013-8BE1-548196990C0A}"/>
              </a:ext>
            </a:extLst>
          </p:cNvPr>
          <p:cNvSpPr>
            <a:spLocks noGrp="1"/>
          </p:cNvSpPr>
          <p:nvPr>
            <p:ph sz="quarter" idx="14"/>
          </p:nvPr>
        </p:nvSpPr>
        <p:spPr>
          <a:xfrm>
            <a:off x="7429511" y="1104882"/>
            <a:ext cx="4202050" cy="4910200"/>
          </a:xfrm>
        </p:spPr>
        <p:txBody>
          <a:bodyPr>
            <a:normAutofit lnSpcReduction="10000"/>
          </a:bodyPr>
          <a:lstStyle/>
          <a:p>
            <a:r>
              <a:rPr lang="fr-FR" dirty="0"/>
              <a:t>Exemple d’async storage : </a:t>
            </a:r>
          </a:p>
          <a:p>
            <a:pPr marL="0" indent="0">
              <a:buNone/>
            </a:pPr>
            <a:r>
              <a:rPr lang="en-US" b="0" i="0" dirty="0">
                <a:solidFill>
                  <a:srgbClr val="569CD6"/>
                </a:solidFill>
                <a:effectLst/>
                <a:latin typeface="SFMono-Regular"/>
              </a:rPr>
              <a:t>import</a:t>
            </a:r>
            <a:r>
              <a:rPr lang="en-US" b="0" i="0" dirty="0">
                <a:solidFill>
                  <a:srgbClr val="9CDCFE"/>
                </a:solidFill>
                <a:effectLst/>
                <a:latin typeface="SFMono-Regular"/>
              </a:rPr>
              <a:t> AsyncStorage </a:t>
            </a:r>
            <a:r>
              <a:rPr lang="en-US" b="0" i="0" dirty="0">
                <a:solidFill>
                  <a:srgbClr val="569CD6"/>
                </a:solidFill>
                <a:effectLst/>
                <a:latin typeface="SFMono-Regular"/>
              </a:rPr>
              <a:t>from</a:t>
            </a:r>
            <a:r>
              <a:rPr lang="en-US" b="0" i="0" dirty="0">
                <a:solidFill>
                  <a:srgbClr val="9CDCFE"/>
                </a:solidFill>
                <a:effectLst/>
                <a:latin typeface="SFMono-Regular"/>
              </a:rPr>
              <a:t> </a:t>
            </a:r>
            <a:r>
              <a:rPr lang="en-US" b="0" i="0" dirty="0">
                <a:solidFill>
                  <a:srgbClr val="CE9178"/>
                </a:solidFill>
                <a:effectLst/>
                <a:latin typeface="SFMono-Regular"/>
              </a:rPr>
              <a:t>'@react-native-community/async-storage’</a:t>
            </a:r>
            <a:r>
              <a:rPr lang="en-US" b="0" i="0" dirty="0">
                <a:solidFill>
                  <a:srgbClr val="D4D4D4"/>
                </a:solidFill>
                <a:effectLst/>
                <a:latin typeface="SFMono-Regular"/>
              </a:rPr>
              <a:t>;</a:t>
            </a:r>
            <a:endParaRPr lang="fr-FR" b="0" i="0" dirty="0">
              <a:solidFill>
                <a:srgbClr val="D4D4D4"/>
              </a:solidFill>
              <a:effectLst/>
              <a:latin typeface="SFMono-Regular"/>
            </a:endParaRPr>
          </a:p>
          <a:p>
            <a:pPr marL="0" indent="0">
              <a:buNone/>
            </a:pPr>
            <a:r>
              <a:rPr lang="fr-FR" b="0" i="0" dirty="0">
                <a:solidFill>
                  <a:srgbClr val="6A9955"/>
                </a:solidFill>
                <a:effectLst/>
                <a:latin typeface="SFMono-Regular"/>
              </a:rPr>
              <a:t>// Enregistrement </a:t>
            </a:r>
            <a:endParaRPr lang="fr-FR" dirty="0">
              <a:solidFill>
                <a:srgbClr val="D4D4D4"/>
              </a:solidFill>
              <a:latin typeface="SFMono-Regular"/>
            </a:endParaRPr>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storeData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dirty="0">
                <a:solidFill>
                  <a:srgbClr val="569CD6"/>
                </a:solidFill>
                <a:latin typeface="SFMono-Regular"/>
              </a:rPr>
              <a:t>   </a:t>
            </a:r>
            <a:r>
              <a:rPr lang="fr-FR" b="0" i="0" dirty="0">
                <a:solidFill>
                  <a:srgbClr val="569CD6"/>
                </a:solidFill>
                <a:effectLst/>
                <a:latin typeface="SFMono-Regular"/>
              </a:rPr>
              <a:t>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	</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value</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 saving error */</a:t>
            </a:r>
            <a:r>
              <a:rPr lang="fr-FR" b="0" i="0" dirty="0">
                <a:solidFill>
                  <a:srgbClr val="D4D4D4"/>
                </a:solidFill>
                <a:effectLst/>
                <a:latin typeface="SFMono-Regular"/>
              </a:rPr>
              <a:t>  }</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r>
              <a:rPr lang="fr-FR" b="0" i="0" dirty="0">
                <a:solidFill>
                  <a:srgbClr val="6A9955"/>
                </a:solidFill>
                <a:effectLst/>
                <a:latin typeface="SFMono-Regular"/>
              </a:rPr>
              <a:t>// Lecture  </a:t>
            </a:r>
            <a:endParaRPr lang="fr-FR" dirty="0"/>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getData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return </a:t>
            </a:r>
            <a:r>
              <a:rPr lang="fr-FR" b="0" i="0" dirty="0">
                <a:solidFill>
                  <a:srgbClr val="9CDCFE"/>
                </a:solidFill>
                <a:effectLst/>
                <a:latin typeface="SFMono-Regular"/>
              </a:rPr>
              <a:t>value </a:t>
            </a:r>
            <a:r>
              <a:rPr lang="fr-FR" b="0" i="0" dirty="0">
                <a:solidFill>
                  <a:srgbClr val="D4D4D4"/>
                </a:solidFill>
                <a:effectLst/>
                <a:latin typeface="SFMono-Regular"/>
              </a:rPr>
              <a:t>=</a:t>
            </a:r>
            <a:r>
              <a:rPr lang="fr-FR" b="0" i="0" dirty="0">
                <a:solidFill>
                  <a:srgbClr val="9CDCFE"/>
                </a:solidFill>
                <a:effectLst/>
                <a:latin typeface="SFMono-Regular"/>
              </a:rPr>
              <a:t>  </a:t>
            </a:r>
          </a:p>
          <a:p>
            <a:pPr marL="0" indent="0" algn="l">
              <a:buNone/>
            </a:pPr>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getItem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error reading value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endParaRPr lang="fr-FR" dirty="0"/>
          </a:p>
        </p:txBody>
      </p:sp>
      <p:cxnSp>
        <p:nvCxnSpPr>
          <p:cNvPr id="6" name="Connecteur droit avec flèche 5">
            <a:extLst>
              <a:ext uri="{FF2B5EF4-FFF2-40B4-BE49-F238E27FC236}">
                <a16:creationId xmlns:a16="http://schemas.microsoft.com/office/drawing/2014/main" id="{DE40E45C-41DF-4414-9D6C-D89115A64D9F}"/>
              </a:ext>
            </a:extLst>
          </p:cNvPr>
          <p:cNvCxnSpPr>
            <a:cxnSpLocks/>
          </p:cNvCxnSpPr>
          <p:nvPr/>
        </p:nvCxnSpPr>
        <p:spPr>
          <a:xfrm flipV="1">
            <a:off x="4925961" y="2890684"/>
            <a:ext cx="3293807" cy="6194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3D8CBAA-D3AA-41F1-A1FE-ACE38B72684A}"/>
              </a:ext>
            </a:extLst>
          </p:cNvPr>
          <p:cNvCxnSpPr>
            <a:cxnSpLocks/>
          </p:cNvCxnSpPr>
          <p:nvPr/>
        </p:nvCxnSpPr>
        <p:spPr>
          <a:xfrm>
            <a:off x="4925961" y="3510116"/>
            <a:ext cx="2503550" cy="13126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6763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9A275-8D0C-40B3-99CB-BD0240EDC15C}"/>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fontScale="92500"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3369962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9274FC2-04A3-417B-9CC8-A2A8F4DC4D33}"/>
              </a:ext>
            </a:extLst>
          </p:cNvPr>
          <p:cNvSpPr>
            <a:spLocks noGrp="1"/>
          </p:cNvSpPr>
          <p:nvPr>
            <p:ph type="title"/>
          </p:nvPr>
        </p:nvSpPr>
        <p:spPr/>
        <p:txBody>
          <a:bodyPr/>
          <a:lstStyle/>
          <a:p>
            <a:r>
              <a:rPr lang="fr-FR" dirty="0"/>
              <a:t>Interagir avec le terminal</a:t>
            </a:r>
          </a:p>
        </p:txBody>
      </p:sp>
      <p:sp>
        <p:nvSpPr>
          <p:cNvPr id="7" name="Espace réservé du texte 6">
            <a:extLst>
              <a:ext uri="{FF2B5EF4-FFF2-40B4-BE49-F238E27FC236}">
                <a16:creationId xmlns:a16="http://schemas.microsoft.com/office/drawing/2014/main" id="{97F8905B-2A73-412F-85DD-88EF303664A9}"/>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27050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normAutofit/>
          </a:bodyPr>
          <a:lstStyle/>
          <a:p>
            <a:r>
              <a:rPr lang="fr-FR" dirty="0"/>
              <a:t>Dans cette partie nous aborderons </a:t>
            </a:r>
          </a:p>
          <a:p>
            <a:pPr lvl="1"/>
            <a:endParaRPr lang="fr-FR" dirty="0"/>
          </a:p>
          <a:p>
            <a:pPr lvl="1"/>
            <a:r>
              <a:rPr lang="fr-FR" dirty="0"/>
              <a:t>Interagir avec le terminal</a:t>
            </a:r>
          </a:p>
          <a:p>
            <a:pPr lvl="1"/>
            <a:endParaRPr lang="fr-FR" dirty="0"/>
          </a:p>
          <a:p>
            <a:pPr lvl="1"/>
            <a:r>
              <a:rPr lang="fr-FR" dirty="0"/>
              <a:t>Les principales API natives de React Native.	</a:t>
            </a:r>
          </a:p>
          <a:p>
            <a:pPr lvl="1"/>
            <a:endParaRPr lang="fr-FR" dirty="0"/>
          </a:p>
          <a:p>
            <a:pPr lvl="1"/>
            <a:r>
              <a:rPr lang="fr-FR" dirty="0"/>
              <a:t>Utiliser les plugins Cordova/PhoneGap.</a:t>
            </a:r>
          </a:p>
          <a:p>
            <a:endParaRPr lang="fr-FR" dirty="0"/>
          </a:p>
          <a:p>
            <a:pPr lvl="1"/>
            <a:r>
              <a:rPr lang="fr-FR" dirty="0"/>
              <a:t>Développer un module natif.</a:t>
            </a:r>
          </a:p>
        </p:txBody>
      </p:sp>
    </p:spTree>
    <p:extLst>
      <p:ext uri="{BB962C8B-B14F-4D97-AF65-F5344CB8AC3E}">
        <p14:creationId xmlns:p14="http://schemas.microsoft.com/office/powerpoint/2010/main" val="751717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E22661F-6AA8-4DAF-9A2A-CBC995D67816}"/>
              </a:ext>
            </a:extLst>
          </p:cNvPr>
          <p:cNvSpPr>
            <a:spLocks noGrp="1"/>
          </p:cNvSpPr>
          <p:nvPr>
            <p:ph type="title"/>
          </p:nvPr>
        </p:nvSpPr>
        <p:spPr/>
        <p:txBody>
          <a:bodyPr/>
          <a:lstStyle/>
          <a:p>
            <a:r>
              <a:rPr lang="fr-FR" dirty="0"/>
              <a:t>Cordova to RN</a:t>
            </a:r>
          </a:p>
        </p:txBody>
      </p:sp>
      <p:sp>
        <p:nvSpPr>
          <p:cNvPr id="5" name="Espace réservé du contenu 4">
            <a:extLst>
              <a:ext uri="{FF2B5EF4-FFF2-40B4-BE49-F238E27FC236}">
                <a16:creationId xmlns:a16="http://schemas.microsoft.com/office/drawing/2014/main" id="{C1E8E98F-C5A8-4A06-B587-2F65C86ABBBC}"/>
              </a:ext>
            </a:extLst>
          </p:cNvPr>
          <p:cNvSpPr>
            <a:spLocks noGrp="1"/>
          </p:cNvSpPr>
          <p:nvPr>
            <p:ph idx="1"/>
          </p:nvPr>
        </p:nvSpPr>
        <p:spPr/>
        <p:txBody>
          <a:bodyPr>
            <a:normAutofit lnSpcReduction="10000"/>
          </a:bodyPr>
          <a:lstStyle/>
          <a:p>
            <a:r>
              <a:rPr lang="fr-FR" dirty="0"/>
              <a:t>Sur 100% des plugins cordova :</a:t>
            </a:r>
          </a:p>
          <a:p>
            <a:pPr lvl="1"/>
            <a:endParaRPr lang="fr-FR" dirty="0"/>
          </a:p>
          <a:p>
            <a:pPr lvl="2"/>
            <a:r>
              <a:rPr lang="fr-FR" dirty="0"/>
              <a:t>70% des plugin existent déjà en plugins RN ou en fonctions natives</a:t>
            </a:r>
          </a:p>
          <a:p>
            <a:pPr lvl="2"/>
            <a:endParaRPr lang="fr-FR" dirty="0"/>
          </a:p>
          <a:p>
            <a:pPr lvl="2"/>
            <a:endParaRPr lang="fr-FR" dirty="0"/>
          </a:p>
          <a:p>
            <a:pPr lvl="2"/>
            <a:r>
              <a:rPr lang="fr-FR" dirty="0"/>
              <a:t>15% sont les plugin de cordova Core</a:t>
            </a:r>
          </a:p>
          <a:p>
            <a:pPr lvl="2"/>
            <a:endParaRPr lang="fr-FR" dirty="0"/>
          </a:p>
          <a:p>
            <a:pPr lvl="2"/>
            <a:endParaRPr lang="fr-FR" dirty="0"/>
          </a:p>
          <a:p>
            <a:pPr lvl="2"/>
            <a:r>
              <a:rPr lang="fr-FR" dirty="0"/>
              <a:t>15% : homologue RN considérer dangereux</a:t>
            </a:r>
          </a:p>
          <a:p>
            <a:pPr lvl="2"/>
            <a:endParaRPr lang="fr-FR" dirty="0"/>
          </a:p>
          <a:p>
            <a:pPr lvl="1"/>
            <a:r>
              <a:rPr lang="fr-FR" dirty="0"/>
              <a:t>Plugin import Cordova :</a:t>
            </a:r>
          </a:p>
          <a:p>
            <a:pPr lvl="2"/>
            <a:r>
              <a:rPr lang="fr-FR" dirty="0"/>
              <a:t>https://github.com/axemclion/react-native-cordova-plugin</a:t>
            </a:r>
          </a:p>
        </p:txBody>
      </p:sp>
      <p:pic>
        <p:nvPicPr>
          <p:cNvPr id="2056" name="Picture 8" descr="Image for post">
            <a:extLst>
              <a:ext uri="{FF2B5EF4-FFF2-40B4-BE49-F238E27FC236}">
                <a16:creationId xmlns:a16="http://schemas.microsoft.com/office/drawing/2014/main" id="{6A1F6417-F9E3-4370-8492-FF513F68D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897" y="2842349"/>
            <a:ext cx="3972979" cy="188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03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B1301-F90B-4770-9C08-72726A010379}"/>
              </a:ext>
            </a:extLst>
          </p:cNvPr>
          <p:cNvSpPr>
            <a:spLocks noGrp="1"/>
          </p:cNvSpPr>
          <p:nvPr>
            <p:ph type="title"/>
          </p:nvPr>
        </p:nvSpPr>
        <p:spPr/>
        <p:txBody>
          <a:bodyPr/>
          <a:lstStyle/>
          <a:p>
            <a:r>
              <a:rPr lang="fr-FR" dirty="0"/>
              <a:t>Des composants natif sous react-native</a:t>
            </a:r>
          </a:p>
        </p:txBody>
      </p:sp>
      <p:sp>
        <p:nvSpPr>
          <p:cNvPr id="4" name="Espace réservé du contenu 3">
            <a:extLst>
              <a:ext uri="{FF2B5EF4-FFF2-40B4-BE49-F238E27FC236}">
                <a16:creationId xmlns:a16="http://schemas.microsoft.com/office/drawing/2014/main" id="{661545A7-764B-4BE5-A1A9-A9C9D61F7EFA}"/>
              </a:ext>
            </a:extLst>
          </p:cNvPr>
          <p:cNvSpPr>
            <a:spLocks noGrp="1"/>
          </p:cNvSpPr>
          <p:nvPr>
            <p:ph idx="1"/>
          </p:nvPr>
        </p:nvSpPr>
        <p:spPr/>
        <p:txBody>
          <a:bodyPr/>
          <a:lstStyle/>
          <a:p>
            <a:r>
              <a:rPr lang="fr-FR" dirty="0"/>
              <a:t>Il est possible de créer des composant natif </a:t>
            </a:r>
          </a:p>
          <a:p>
            <a:endParaRPr lang="fr-FR" dirty="0"/>
          </a:p>
          <a:p>
            <a:r>
              <a:rPr lang="fr-FR" dirty="0"/>
              <a:t>Exportation et usage du composant dans react comme un composant react</a:t>
            </a:r>
          </a:p>
          <a:p>
            <a:pPr lvl="2"/>
            <a:endParaRPr lang="fr-FR" dirty="0"/>
          </a:p>
          <a:p>
            <a:pPr lvl="2"/>
            <a:r>
              <a:rPr lang="fr-FR" dirty="0"/>
              <a:t>Chaque plateforme à son code de composant natif </a:t>
            </a:r>
          </a:p>
        </p:txBody>
      </p:sp>
      <p:pic>
        <p:nvPicPr>
          <p:cNvPr id="3076" name="Picture 4">
            <a:extLst>
              <a:ext uri="{FF2B5EF4-FFF2-40B4-BE49-F238E27FC236}">
                <a16:creationId xmlns:a16="http://schemas.microsoft.com/office/drawing/2014/main" id="{70740DB5-B82E-4E84-8155-9C77F46367A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7429500" y="1693477"/>
            <a:ext cx="4095750" cy="373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3330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1C1810D-DE9E-45A3-8C53-6EFCFD35D539}"/>
              </a:ext>
            </a:extLst>
          </p:cNvPr>
          <p:cNvSpPr>
            <a:spLocks noGrp="1"/>
          </p:cNvSpPr>
          <p:nvPr>
            <p:ph type="title"/>
          </p:nvPr>
        </p:nvSpPr>
        <p:spPr/>
        <p:txBody>
          <a:bodyPr/>
          <a:lstStyle/>
          <a:p>
            <a:r>
              <a:rPr lang="fr-FR" dirty="0"/>
              <a:t>Interaction de la console </a:t>
            </a:r>
          </a:p>
        </p:txBody>
      </p:sp>
      <p:sp>
        <p:nvSpPr>
          <p:cNvPr id="5" name="Espace réservé du contenu 4">
            <a:extLst>
              <a:ext uri="{FF2B5EF4-FFF2-40B4-BE49-F238E27FC236}">
                <a16:creationId xmlns:a16="http://schemas.microsoft.com/office/drawing/2014/main" id="{150154CD-88D2-4F00-AB93-0A97204E468F}"/>
              </a:ext>
            </a:extLst>
          </p:cNvPr>
          <p:cNvSpPr>
            <a:spLocks noGrp="1"/>
          </p:cNvSpPr>
          <p:nvPr>
            <p:ph idx="1"/>
          </p:nvPr>
        </p:nvSpPr>
        <p:spPr/>
        <p:txBody>
          <a:bodyPr/>
          <a:lstStyle/>
          <a:p>
            <a:r>
              <a:rPr lang="fr-FR" dirty="0"/>
              <a:t>Rn propose des interactions : </a:t>
            </a:r>
          </a:p>
          <a:p>
            <a:pPr lvl="1"/>
            <a:r>
              <a:rPr lang="fr-FR" dirty="0"/>
              <a:t>console.log() </a:t>
            </a:r>
          </a:p>
          <a:p>
            <a:pPr lvl="2"/>
            <a:r>
              <a:rPr lang="fr-FR" dirty="0"/>
              <a:t>Permet de sortir vers la console pc </a:t>
            </a:r>
          </a:p>
          <a:p>
            <a:pPr lvl="2"/>
            <a:r>
              <a:rPr lang="fr-FR" dirty="0"/>
              <a:t>Des modules existent pour utiliser une console dans l’app</a:t>
            </a:r>
          </a:p>
          <a:p>
            <a:pPr lvl="1"/>
            <a:endParaRPr lang="fr-FR" dirty="0"/>
          </a:p>
          <a:p>
            <a:pPr lvl="1"/>
            <a:r>
              <a:rPr lang="fr-FR" dirty="0"/>
              <a:t>Le react devtool </a:t>
            </a:r>
          </a:p>
          <a:p>
            <a:pPr lvl="2"/>
            <a:r>
              <a:rPr lang="fr-FR" dirty="0"/>
              <a:t>Propose la représentation de la window rendu (rendered) avec </a:t>
            </a:r>
          </a:p>
          <a:p>
            <a:pPr lvl="3"/>
            <a:r>
              <a:rPr lang="fr-FR" dirty="0"/>
              <a:t>ses states</a:t>
            </a:r>
          </a:p>
          <a:p>
            <a:pPr lvl="3"/>
            <a:r>
              <a:rPr lang="fr-FR" dirty="0"/>
              <a:t>ses props </a:t>
            </a:r>
          </a:p>
          <a:p>
            <a:pPr lvl="3"/>
            <a:r>
              <a:rPr lang="fr-FR" dirty="0"/>
              <a:t>Sa structure enfant</a:t>
            </a:r>
          </a:p>
        </p:txBody>
      </p:sp>
    </p:spTree>
    <p:extLst>
      <p:ext uri="{BB962C8B-B14F-4D97-AF65-F5344CB8AC3E}">
        <p14:creationId xmlns:p14="http://schemas.microsoft.com/office/powerpoint/2010/main" val="33580854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A34AA4F-5FD8-4583-B5BF-2429DAC100BD}"/>
              </a:ext>
            </a:extLst>
          </p:cNvPr>
          <p:cNvSpPr>
            <a:spLocks noGrp="1"/>
          </p:cNvSpPr>
          <p:nvPr>
            <p:ph type="title"/>
          </p:nvPr>
        </p:nvSpPr>
        <p:spPr/>
        <p:txBody>
          <a:bodyPr/>
          <a:lstStyle/>
          <a:p>
            <a:r>
              <a:rPr lang="fr-FR" dirty="0"/>
              <a:t>API et composants RN</a:t>
            </a:r>
          </a:p>
        </p:txBody>
      </p:sp>
      <p:sp>
        <p:nvSpPr>
          <p:cNvPr id="5" name="Espace réservé du contenu 4">
            <a:extLst>
              <a:ext uri="{FF2B5EF4-FFF2-40B4-BE49-F238E27FC236}">
                <a16:creationId xmlns:a16="http://schemas.microsoft.com/office/drawing/2014/main" id="{2ED692B9-3157-4A02-AFDA-3559EB28E7EB}"/>
              </a:ext>
            </a:extLst>
          </p:cNvPr>
          <p:cNvSpPr>
            <a:spLocks noGrp="1"/>
          </p:cNvSpPr>
          <p:nvPr>
            <p:ph idx="1"/>
          </p:nvPr>
        </p:nvSpPr>
        <p:spPr/>
        <p:txBody>
          <a:bodyPr/>
          <a:lstStyle/>
          <a:p>
            <a:r>
              <a:rPr lang="fr-FR" dirty="0"/>
              <a:t>RN propose une série de composants et d’API </a:t>
            </a:r>
          </a:p>
          <a:p>
            <a:pPr lvl="2"/>
            <a:r>
              <a:rPr lang="fr-FR" dirty="0"/>
              <a:t>Les composants basique </a:t>
            </a:r>
          </a:p>
          <a:p>
            <a:pPr lvl="2"/>
            <a:r>
              <a:rPr lang="fr-FR" dirty="0"/>
              <a:t>Les composants de formulaire </a:t>
            </a:r>
          </a:p>
          <a:p>
            <a:pPr lvl="2"/>
            <a:r>
              <a:rPr lang="fr-FR" dirty="0"/>
              <a:t>Composants de listes </a:t>
            </a:r>
          </a:p>
          <a:p>
            <a:pPr lvl="2"/>
            <a:r>
              <a:rPr lang="fr-FR" dirty="0"/>
              <a:t>Une série ANDROID</a:t>
            </a:r>
          </a:p>
          <a:p>
            <a:pPr lvl="2"/>
            <a:r>
              <a:rPr lang="fr-FR" dirty="0"/>
              <a:t>Une série ios</a:t>
            </a:r>
          </a:p>
          <a:p>
            <a:pPr lvl="2"/>
            <a:r>
              <a:rPr lang="fr-FR" dirty="0"/>
              <a:t>Autres :</a:t>
            </a:r>
          </a:p>
          <a:p>
            <a:pPr lvl="3"/>
            <a:r>
              <a:rPr lang="fr-FR" dirty="0"/>
              <a:t>Modal</a:t>
            </a:r>
          </a:p>
          <a:p>
            <a:pPr lvl="3"/>
            <a:r>
              <a:rPr lang="fr-FR" dirty="0"/>
              <a:t>Dimensions</a:t>
            </a:r>
          </a:p>
          <a:p>
            <a:pPr lvl="3"/>
            <a:r>
              <a:rPr lang="fr-FR" dirty="0"/>
              <a:t>Outils du clavier</a:t>
            </a:r>
          </a:p>
          <a:p>
            <a:pPr lvl="3"/>
            <a:r>
              <a:rPr lang="fr-FR" dirty="0"/>
              <a:t>…</a:t>
            </a:r>
          </a:p>
          <a:p>
            <a:pPr lvl="1"/>
            <a:r>
              <a:rPr lang="fr-FR" dirty="0"/>
              <a:t>Liste exhaustive : </a:t>
            </a:r>
            <a:r>
              <a:rPr lang="fr-FR" dirty="0">
                <a:hlinkClick r:id="rId3"/>
              </a:rPr>
              <a:t>https://reactnative.dev/docs/components-and-apis</a:t>
            </a:r>
            <a:endParaRPr lang="fr-FR" dirty="0"/>
          </a:p>
        </p:txBody>
      </p:sp>
    </p:spTree>
    <p:extLst>
      <p:ext uri="{BB962C8B-B14F-4D97-AF65-F5344CB8AC3E}">
        <p14:creationId xmlns:p14="http://schemas.microsoft.com/office/powerpoint/2010/main" val="310203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EE2FDD-029D-4AFE-A9BB-D33A51C68555}"/>
              </a:ext>
            </a:extLst>
          </p:cNvPr>
          <p:cNvSpPr>
            <a:spLocks noGrp="1"/>
          </p:cNvSpPr>
          <p:nvPr>
            <p:ph type="title"/>
          </p:nvPr>
        </p:nvSpPr>
        <p:spPr/>
        <p:txBody>
          <a:bodyPr/>
          <a:lstStyle/>
          <a:p>
            <a:r>
              <a:rPr lang="fr-FR" dirty="0"/>
              <a:t>Tour d’horizon des Framework hybrides/natif</a:t>
            </a:r>
          </a:p>
        </p:txBody>
      </p:sp>
      <p:sp>
        <p:nvSpPr>
          <p:cNvPr id="3" name="Espace réservé du contenu 2">
            <a:extLst>
              <a:ext uri="{FF2B5EF4-FFF2-40B4-BE49-F238E27FC236}">
                <a16:creationId xmlns:a16="http://schemas.microsoft.com/office/drawing/2014/main" id="{C4EFF702-B4DE-47B2-ABD6-35D2E66DE7BB}"/>
              </a:ext>
            </a:extLst>
          </p:cNvPr>
          <p:cNvSpPr>
            <a:spLocks noGrp="1"/>
          </p:cNvSpPr>
          <p:nvPr>
            <p:ph idx="1"/>
          </p:nvPr>
        </p:nvSpPr>
        <p:spPr/>
        <p:txBody>
          <a:bodyPr/>
          <a:lstStyle/>
          <a:p>
            <a:r>
              <a:rPr lang="fr-FR" dirty="0"/>
              <a:t>Les Grands Framework</a:t>
            </a:r>
          </a:p>
          <a:p>
            <a:pPr lvl="1"/>
            <a:r>
              <a:rPr lang="fr-FR" dirty="0"/>
              <a:t>Ionic</a:t>
            </a:r>
          </a:p>
          <a:p>
            <a:pPr lvl="2"/>
            <a:r>
              <a:rPr lang="fr-FR" dirty="0"/>
              <a:t>Code html5/javascript ou typescript</a:t>
            </a:r>
          </a:p>
          <a:p>
            <a:pPr lvl="2"/>
            <a:r>
              <a:rPr lang="fr-FR" dirty="0"/>
              <a:t>Plugins phonegap/Cordova pour les accès natifs au périphérique</a:t>
            </a:r>
          </a:p>
          <a:p>
            <a:pPr lvl="2"/>
            <a:r>
              <a:rPr lang="fr-FR" dirty="0"/>
              <a:t>ios &amp; Android</a:t>
            </a:r>
          </a:p>
          <a:p>
            <a:pPr lvl="2"/>
            <a:r>
              <a:rPr lang="fr-FR" dirty="0"/>
              <a:t>Développement hybride</a:t>
            </a:r>
          </a:p>
          <a:p>
            <a:pPr lvl="1"/>
            <a:r>
              <a:rPr lang="fr-FR" dirty="0"/>
              <a:t>Xamarin</a:t>
            </a:r>
          </a:p>
          <a:p>
            <a:pPr lvl="2"/>
            <a:r>
              <a:rPr lang="fr-FR" dirty="0"/>
              <a:t>Code C# </a:t>
            </a:r>
          </a:p>
          <a:p>
            <a:pPr lvl="2"/>
            <a:r>
              <a:rPr lang="fr-FR" dirty="0"/>
              <a:t>Ecriture dans Visual studio</a:t>
            </a:r>
          </a:p>
          <a:p>
            <a:pPr lvl="2"/>
            <a:r>
              <a:rPr lang="fr-FR" dirty="0"/>
              <a:t>Portage de toutes les fonctionnalités natives en C#</a:t>
            </a:r>
          </a:p>
          <a:p>
            <a:pPr lvl="2"/>
            <a:r>
              <a:rPr lang="fr-FR" dirty="0"/>
              <a:t>Impossible d’utilisé des lib native ios / Android</a:t>
            </a:r>
          </a:p>
          <a:p>
            <a:pPr lvl="2"/>
            <a:endParaRPr lang="fr-FR" dirty="0"/>
          </a:p>
        </p:txBody>
      </p:sp>
      <p:pic>
        <p:nvPicPr>
          <p:cNvPr id="4098" name="Picture 2" descr="Formation Ionic 4 - Framework Mobile Angular | Ambient IT">
            <a:extLst>
              <a:ext uri="{FF2B5EF4-FFF2-40B4-BE49-F238E27FC236}">
                <a16:creationId xmlns:a16="http://schemas.microsoft.com/office/drawing/2014/main" id="{F587DBDE-6983-4994-9290-51B7B0E42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6775" y="1552976"/>
            <a:ext cx="19050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Xamarin — Wikipédia">
            <a:extLst>
              <a:ext uri="{FF2B5EF4-FFF2-40B4-BE49-F238E27FC236}">
                <a16:creationId xmlns:a16="http://schemas.microsoft.com/office/drawing/2014/main" id="{64D6F4E8-42F9-4822-9115-52BCA87C3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250" y="3513777"/>
            <a:ext cx="5512750" cy="231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220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lstStyle/>
          <a:p>
            <a:r>
              <a:rPr lang="fr-FR" dirty="0"/>
              <a:t>Dans cette section nous avons aborder : </a:t>
            </a:r>
          </a:p>
          <a:p>
            <a:pPr lvl="1"/>
            <a:r>
              <a:rPr lang="fr-FR" dirty="0"/>
              <a:t>Interagir avec le terminal</a:t>
            </a:r>
          </a:p>
          <a:p>
            <a:pPr lvl="1"/>
            <a:r>
              <a:rPr lang="fr-FR" dirty="0"/>
              <a:t>Les principales API natives de React Native.</a:t>
            </a:r>
          </a:p>
          <a:p>
            <a:pPr lvl="1"/>
            <a:r>
              <a:rPr lang="fr-FR" dirty="0"/>
              <a:t>Utiliser les plugins Cordova/PhoneGap.</a:t>
            </a:r>
          </a:p>
          <a:p>
            <a:pPr lvl="1"/>
            <a:r>
              <a:rPr lang="fr-FR" dirty="0"/>
              <a:t>Développer un module natif.</a:t>
            </a:r>
          </a:p>
        </p:txBody>
      </p:sp>
    </p:spTree>
    <p:extLst>
      <p:ext uri="{BB962C8B-B14F-4D97-AF65-F5344CB8AC3E}">
        <p14:creationId xmlns:p14="http://schemas.microsoft.com/office/powerpoint/2010/main" val="26921534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1BE30-C723-45C0-97E7-0D40BB462AD5}"/>
              </a:ext>
            </a:extLst>
          </p:cNvPr>
          <p:cNvSpPr>
            <a:spLocks noGrp="1"/>
          </p:cNvSpPr>
          <p:nvPr>
            <p:ph type="title"/>
          </p:nvPr>
        </p:nvSpPr>
        <p:spPr/>
        <p:txBody>
          <a:bodyPr/>
          <a:lstStyle/>
          <a:p>
            <a:r>
              <a:rPr lang="fr-FR" dirty="0"/>
              <a:t>Usages avancés</a:t>
            </a:r>
          </a:p>
        </p:txBody>
      </p:sp>
      <p:sp>
        <p:nvSpPr>
          <p:cNvPr id="3" name="Espace réservé du texte 2">
            <a:extLst>
              <a:ext uri="{FF2B5EF4-FFF2-40B4-BE49-F238E27FC236}">
                <a16:creationId xmlns:a16="http://schemas.microsoft.com/office/drawing/2014/main" id="{14023E55-46BA-425A-9326-16EAD76F72AA}"/>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212701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r>
              <a:rPr lang="fr-FR" dirty="0"/>
              <a:t>Publier l'application.</a:t>
            </a:r>
          </a:p>
          <a:p>
            <a:r>
              <a:rPr lang="fr-FR" dirty="0"/>
              <a:t>Mises à jour Over The Air.</a:t>
            </a:r>
          </a:p>
          <a:p>
            <a:r>
              <a:rPr lang="fr-FR" dirty="0"/>
              <a:t>Frameworks et outils complémentaires</a:t>
            </a:r>
          </a:p>
        </p:txBody>
      </p:sp>
    </p:spTree>
    <p:extLst>
      <p:ext uri="{BB962C8B-B14F-4D97-AF65-F5344CB8AC3E}">
        <p14:creationId xmlns:p14="http://schemas.microsoft.com/office/powerpoint/2010/main" val="2419879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Publication</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La publication nécessite la publication de l’application à expo</a:t>
            </a:r>
          </a:p>
          <a:p>
            <a:pPr lvl="1"/>
            <a:r>
              <a:rPr lang="fr-FR" dirty="0"/>
              <a:t>Pour tous les os</a:t>
            </a:r>
          </a:p>
          <a:p>
            <a:pPr lvl="1"/>
            <a:r>
              <a:rPr lang="fr-FR" dirty="0"/>
              <a:t>Définition du app.json</a:t>
            </a:r>
          </a:p>
          <a:p>
            <a:pPr lvl="1"/>
            <a:endParaRPr lang="fr-FR" dirty="0"/>
          </a:p>
          <a:p>
            <a:r>
              <a:rPr lang="fr-FR" dirty="0"/>
              <a:t>Publication grâce à la commande expo</a:t>
            </a:r>
          </a:p>
          <a:p>
            <a:pPr lvl="2"/>
            <a:r>
              <a:rPr lang="fr-FR" dirty="0"/>
              <a:t>expo publish</a:t>
            </a:r>
          </a:p>
          <a:p>
            <a:pPr lvl="4"/>
            <a:r>
              <a:rPr lang="fr-FR" dirty="0"/>
              <a:t>Commande proche de npm pour la publication</a:t>
            </a:r>
          </a:p>
          <a:p>
            <a:endParaRPr lang="fr-FR" dirty="0"/>
          </a:p>
        </p:txBody>
      </p:sp>
      <p:sp>
        <p:nvSpPr>
          <p:cNvPr id="6" name="Espace réservé du contenu 5">
            <a:extLst>
              <a:ext uri="{FF2B5EF4-FFF2-40B4-BE49-F238E27FC236}">
                <a16:creationId xmlns:a16="http://schemas.microsoft.com/office/drawing/2014/main" id="{98DA61AC-8B90-4AC4-9FF7-EC74E232E9E4}"/>
              </a:ext>
            </a:extLst>
          </p:cNvPr>
          <p:cNvSpPr>
            <a:spLocks noGrp="1"/>
          </p:cNvSpPr>
          <p:nvPr>
            <p:ph sz="quarter" idx="14"/>
          </p:nvPr>
        </p:nvSpPr>
        <p:spPr>
          <a:xfrm>
            <a:off x="7429511" y="1104881"/>
            <a:ext cx="4235498" cy="5133549"/>
          </a:xfrm>
        </p:spPr>
        <p:txBody>
          <a:bodyPr>
            <a:normAutofit fontScale="92500"/>
          </a:bodyPr>
          <a:lstStyle/>
          <a:p>
            <a:r>
              <a:rPr lang="fr-FR" dirty="0"/>
              <a:t>App.json</a:t>
            </a:r>
          </a:p>
          <a:p>
            <a:pPr marL="0" indent="0">
              <a:buNone/>
            </a:pPr>
            <a:r>
              <a:rPr lang="fr-FR" dirty="0"/>
              <a:t> {</a:t>
            </a:r>
          </a:p>
          <a:p>
            <a:pPr marL="0" indent="0">
              <a:buNone/>
            </a:pPr>
            <a:r>
              <a:rPr lang="fr-FR" dirty="0"/>
              <a:t>     "expo": {</a:t>
            </a:r>
          </a:p>
          <a:p>
            <a:pPr marL="0" indent="0">
              <a:buNone/>
            </a:pPr>
            <a:r>
              <a:rPr lang="fr-FR" dirty="0"/>
              <a:t>            "name": "App Name",</a:t>
            </a:r>
          </a:p>
          <a:p>
            <a:pPr marL="0" indent="0">
              <a:buNone/>
            </a:pPr>
            <a:r>
              <a:rPr lang="fr-FR" dirty="0"/>
              <a:t>            "icon": "./path/to/your/app-</a:t>
            </a:r>
          </a:p>
          <a:p>
            <a:pPr marL="0" indent="0">
              <a:buNone/>
            </a:pPr>
            <a:r>
              <a:rPr lang="fr-FR" dirty="0"/>
              <a:t>			    icon.png",</a:t>
            </a:r>
          </a:p>
          <a:p>
            <a:pPr marL="0" indent="0">
              <a:buNone/>
            </a:pPr>
            <a:r>
              <a:rPr lang="fr-FR" dirty="0"/>
              <a:t>            "version": "1.0.0",</a:t>
            </a:r>
          </a:p>
          <a:p>
            <a:pPr marL="0" indent="0">
              <a:buNone/>
            </a:pPr>
            <a:r>
              <a:rPr lang="fr-FR" dirty="0"/>
              <a:t>            "slug": "app-slug",</a:t>
            </a:r>
          </a:p>
          <a:p>
            <a:pPr marL="0" indent="0">
              <a:buNone/>
            </a:pPr>
            <a:r>
              <a:rPr lang="fr-FR" dirty="0"/>
              <a:t>            "sdkVersion": "XX.0.0",</a:t>
            </a:r>
          </a:p>
          <a:p>
            <a:pPr marL="0" indent="0">
              <a:buNone/>
            </a:pPr>
            <a:r>
              <a:rPr lang="fr-FR" dirty="0"/>
              <a:t>            "ios": {</a:t>
            </a:r>
          </a:p>
          <a:p>
            <a:pPr marL="0" indent="0">
              <a:buNone/>
            </a:pPr>
            <a:r>
              <a:rPr lang="fr-FR" dirty="0"/>
              <a:t>	   "bundleIdentifier": </a:t>
            </a:r>
          </a:p>
          <a:p>
            <a:pPr marL="0" indent="0">
              <a:buNone/>
            </a:pPr>
            <a:r>
              <a:rPr lang="fr-FR" dirty="0"/>
              <a:t>	     "com.companyname.appname"</a:t>
            </a:r>
          </a:p>
          <a:p>
            <a:pPr marL="0" indent="0">
              <a:buNone/>
            </a:pPr>
            <a:r>
              <a:rPr lang="fr-FR" dirty="0"/>
              <a:t>       	 },</a:t>
            </a:r>
          </a:p>
          <a:p>
            <a:pPr marL="0" indent="0">
              <a:buNone/>
            </a:pPr>
            <a:r>
              <a:rPr lang="fr-FR" dirty="0"/>
              <a:t>	"android": {</a:t>
            </a:r>
          </a:p>
          <a:p>
            <a:pPr marL="0" indent="0">
              <a:buNone/>
            </a:pPr>
            <a:r>
              <a:rPr lang="fr-FR" dirty="0"/>
              <a:t>        		"package": 		       "com.companyname.appname"</a:t>
            </a:r>
          </a:p>
          <a:p>
            <a:pPr marL="0" indent="0">
              <a:buNone/>
            </a:pPr>
            <a:r>
              <a:rPr lang="fr-FR" dirty="0"/>
              <a:t>        	}</a:t>
            </a:r>
          </a:p>
          <a:p>
            <a:pPr marL="0" indent="0">
              <a:buNone/>
            </a:pPr>
            <a:r>
              <a:rPr lang="fr-FR" dirty="0"/>
              <a:t>        }</a:t>
            </a:r>
          </a:p>
          <a:p>
            <a:pPr marL="0" indent="0">
              <a:buNone/>
            </a:pPr>
            <a:r>
              <a:rPr lang="fr-FR" dirty="0"/>
              <a:t> }</a:t>
            </a:r>
          </a:p>
        </p:txBody>
      </p:sp>
    </p:spTree>
    <p:extLst>
      <p:ext uri="{BB962C8B-B14F-4D97-AF65-F5344CB8AC3E}">
        <p14:creationId xmlns:p14="http://schemas.microsoft.com/office/powerpoint/2010/main" val="17279922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75C42-6749-4502-8EBD-E273EFA87481}"/>
              </a:ext>
            </a:extLst>
          </p:cNvPr>
          <p:cNvSpPr>
            <a:spLocks noGrp="1"/>
          </p:cNvSpPr>
          <p:nvPr>
            <p:ph type="title"/>
          </p:nvPr>
        </p:nvSpPr>
        <p:spPr/>
        <p:txBody>
          <a:bodyPr/>
          <a:lstStyle/>
          <a:p>
            <a:r>
              <a:rPr lang="fr-FR" dirty="0"/>
              <a:t>Publication expo</a:t>
            </a:r>
          </a:p>
        </p:txBody>
      </p:sp>
      <p:sp>
        <p:nvSpPr>
          <p:cNvPr id="3" name="Espace réservé du contenu 2">
            <a:extLst>
              <a:ext uri="{FF2B5EF4-FFF2-40B4-BE49-F238E27FC236}">
                <a16:creationId xmlns:a16="http://schemas.microsoft.com/office/drawing/2014/main" id="{14CEBF09-6382-41FB-81C7-10C72E8A7CED}"/>
              </a:ext>
            </a:extLst>
          </p:cNvPr>
          <p:cNvSpPr>
            <a:spLocks noGrp="1"/>
          </p:cNvSpPr>
          <p:nvPr>
            <p:ph idx="1"/>
          </p:nvPr>
        </p:nvSpPr>
        <p:spPr/>
        <p:txBody>
          <a:bodyPr/>
          <a:lstStyle/>
          <a:p>
            <a:r>
              <a:rPr lang="fr-FR" dirty="0"/>
              <a:t>Builder l’app native </a:t>
            </a:r>
          </a:p>
          <a:p>
            <a:pPr lvl="1"/>
            <a:r>
              <a:rPr lang="fr-FR" dirty="0"/>
              <a:t>Commande expo</a:t>
            </a:r>
          </a:p>
          <a:p>
            <a:pPr lvl="2"/>
            <a:r>
              <a:rPr lang="fr-FR" dirty="0"/>
              <a:t>Expo build:android</a:t>
            </a:r>
          </a:p>
          <a:p>
            <a:pPr lvl="2"/>
            <a:r>
              <a:rPr lang="fr-FR" dirty="0"/>
              <a:t>Expo build:ios</a:t>
            </a:r>
          </a:p>
          <a:p>
            <a:pPr marL="914400" lvl="2" indent="0">
              <a:buNone/>
            </a:pPr>
            <a:endParaRPr lang="fr-FR" dirty="0"/>
          </a:p>
          <a:p>
            <a:pPr lvl="1"/>
            <a:r>
              <a:rPr lang="fr-FR" dirty="0"/>
              <a:t>Stocker les archives de version générer</a:t>
            </a:r>
          </a:p>
          <a:p>
            <a:pPr lvl="2"/>
            <a:r>
              <a:rPr lang="fr-FR" dirty="0"/>
              <a:t>Nécessaire pour l’update de l’app à expo</a:t>
            </a:r>
          </a:p>
          <a:p>
            <a:pPr lvl="2"/>
            <a:endParaRPr lang="fr-FR" dirty="0"/>
          </a:p>
          <a:p>
            <a:pPr lvl="1"/>
            <a:r>
              <a:rPr lang="fr-FR" dirty="0"/>
              <a:t>Sauver le </a:t>
            </a:r>
            <a:r>
              <a:rPr lang="fr-FR" i="1" dirty="0"/>
              <a:t>keystore android</a:t>
            </a:r>
          </a:p>
          <a:p>
            <a:pPr lvl="2"/>
            <a:r>
              <a:rPr lang="fr-FR" dirty="0"/>
              <a:t>expo fetch:android:keystore</a:t>
            </a:r>
          </a:p>
          <a:p>
            <a:pPr lvl="2"/>
            <a:endParaRPr lang="fr-FR" dirty="0"/>
          </a:p>
          <a:p>
            <a:pPr lvl="1"/>
            <a:endParaRPr lang="fr-FR" dirty="0"/>
          </a:p>
        </p:txBody>
      </p:sp>
    </p:spTree>
    <p:extLst>
      <p:ext uri="{BB962C8B-B14F-4D97-AF65-F5344CB8AC3E}">
        <p14:creationId xmlns:p14="http://schemas.microsoft.com/office/powerpoint/2010/main" val="12053265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4AD3B-2362-40BB-B3A1-486A717FB872}"/>
              </a:ext>
            </a:extLst>
          </p:cNvPr>
          <p:cNvSpPr>
            <a:spLocks noGrp="1"/>
          </p:cNvSpPr>
          <p:nvPr>
            <p:ph type="title"/>
          </p:nvPr>
        </p:nvSpPr>
        <p:spPr/>
        <p:txBody>
          <a:bodyPr/>
          <a:lstStyle/>
          <a:p>
            <a:r>
              <a:rPr lang="fr-FR" dirty="0"/>
              <a:t>Publication google Play</a:t>
            </a:r>
          </a:p>
        </p:txBody>
      </p:sp>
      <p:sp>
        <p:nvSpPr>
          <p:cNvPr id="3" name="Espace réservé du contenu 2">
            <a:extLst>
              <a:ext uri="{FF2B5EF4-FFF2-40B4-BE49-F238E27FC236}">
                <a16:creationId xmlns:a16="http://schemas.microsoft.com/office/drawing/2014/main" id="{ADD08995-8874-4FD7-A9EB-D3778DF04F46}"/>
              </a:ext>
            </a:extLst>
          </p:cNvPr>
          <p:cNvSpPr>
            <a:spLocks noGrp="1"/>
          </p:cNvSpPr>
          <p:nvPr>
            <p:ph idx="1"/>
          </p:nvPr>
        </p:nvSpPr>
        <p:spPr/>
        <p:txBody>
          <a:bodyPr>
            <a:normAutofit fontScale="92500" lnSpcReduction="20000"/>
          </a:bodyPr>
          <a:lstStyle/>
          <a:p>
            <a:r>
              <a:rPr lang="fr-FR" dirty="0"/>
              <a:t>Pre requis :</a:t>
            </a:r>
          </a:p>
          <a:p>
            <a:pPr lvl="1"/>
            <a:r>
              <a:rPr lang="fr-FR" dirty="0"/>
              <a:t>Une App Builder</a:t>
            </a:r>
          </a:p>
          <a:p>
            <a:pPr lvl="2"/>
            <a:r>
              <a:rPr lang="fr-FR" dirty="0"/>
              <a:t>Un ID unique représentant l’app</a:t>
            </a:r>
          </a:p>
          <a:p>
            <a:pPr lvl="2"/>
            <a:r>
              <a:rPr lang="fr-FR" dirty="0"/>
              <a:t>Un fichier apk 100MO l’APK, fichier d’extension Si +</a:t>
            </a:r>
          </a:p>
          <a:p>
            <a:pPr lvl="2"/>
            <a:endParaRPr lang="fr-FR" dirty="0"/>
          </a:p>
          <a:p>
            <a:pPr lvl="1"/>
            <a:r>
              <a:rPr lang="fr-FR" dirty="0"/>
              <a:t> compte google play</a:t>
            </a:r>
          </a:p>
          <a:p>
            <a:pPr lvl="2"/>
            <a:r>
              <a:rPr lang="fr-FR" dirty="0">
                <a:hlinkClick r:id="rId3"/>
              </a:rPr>
              <a:t>https://play.google.com/apps/publish/signup/</a:t>
            </a:r>
            <a:endParaRPr lang="fr-FR" dirty="0"/>
          </a:p>
          <a:p>
            <a:pPr lvl="2"/>
            <a:endParaRPr lang="fr-FR" dirty="0"/>
          </a:p>
          <a:p>
            <a:r>
              <a:rPr lang="fr-FR" dirty="0"/>
              <a:t>Create an app </a:t>
            </a:r>
          </a:p>
          <a:p>
            <a:pPr lvl="2"/>
            <a:r>
              <a:rPr lang="fr-FR" dirty="0"/>
              <a:t>Saisir les infos de l’app.</a:t>
            </a:r>
          </a:p>
          <a:p>
            <a:pPr lvl="2"/>
            <a:r>
              <a:rPr lang="fr-FR" dirty="0"/>
              <a:t>App release</a:t>
            </a:r>
          </a:p>
          <a:p>
            <a:pPr lvl="2"/>
            <a:r>
              <a:rPr lang="fr-FR" dirty="0"/>
              <a:t>Content rating</a:t>
            </a:r>
          </a:p>
          <a:p>
            <a:pPr lvl="2"/>
            <a:r>
              <a:rPr lang="fr-FR" dirty="0"/>
              <a:t>Gestion du prix de l’app</a:t>
            </a:r>
          </a:p>
          <a:p>
            <a:pPr lvl="2"/>
            <a:r>
              <a:rPr lang="fr-FR" dirty="0"/>
              <a:t>Dans app </a:t>
            </a:r>
            <a:r>
              <a:rPr lang="fr-FR" dirty="0" err="1"/>
              <a:t>realeses</a:t>
            </a:r>
            <a:r>
              <a:rPr lang="fr-FR" dirty="0"/>
              <a:t>, publish … </a:t>
            </a:r>
          </a:p>
          <a:p>
            <a:pPr lvl="2"/>
            <a:endParaRPr lang="fr-FR" dirty="0"/>
          </a:p>
        </p:txBody>
      </p:sp>
    </p:spTree>
    <p:extLst>
      <p:ext uri="{BB962C8B-B14F-4D97-AF65-F5344CB8AC3E}">
        <p14:creationId xmlns:p14="http://schemas.microsoft.com/office/powerpoint/2010/main" val="14651995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Mises à jour Over The Air</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Mise a jour OTA</a:t>
            </a:r>
          </a:p>
          <a:p>
            <a:pPr lvl="1"/>
            <a:r>
              <a:rPr lang="fr-FR" dirty="0"/>
              <a:t>Mise a jour automatique des app clients </a:t>
            </a:r>
            <a:endParaRPr lang="fr-FR" dirty="0">
              <a:hlinkClick r:id="rId3"/>
            </a:endParaRPr>
          </a:p>
          <a:p>
            <a:pPr lvl="2"/>
            <a:endParaRPr lang="fr-FR" dirty="0">
              <a:hlinkClick r:id="rId3"/>
            </a:endParaRPr>
          </a:p>
          <a:p>
            <a:pPr lvl="2"/>
            <a:r>
              <a:rPr lang="fr-FR" dirty="0">
                <a:hlinkClick r:id="rId3"/>
              </a:rPr>
              <a:t>https://docs.expo.io/guides/configuring-ota-updates/</a:t>
            </a:r>
            <a:endParaRPr lang="fr-FR" dirty="0"/>
          </a:p>
          <a:p>
            <a:pPr lvl="1"/>
            <a:endParaRPr lang="fr-FR" dirty="0"/>
          </a:p>
          <a:p>
            <a:pPr lvl="1"/>
            <a:r>
              <a:rPr lang="fr-FR" dirty="0"/>
              <a:t>Automatique </a:t>
            </a:r>
          </a:p>
          <a:p>
            <a:pPr lvl="1"/>
            <a:endParaRPr lang="fr-FR" dirty="0"/>
          </a:p>
          <a:p>
            <a:pPr lvl="1"/>
            <a:r>
              <a:rPr lang="fr-FR" dirty="0"/>
              <a:t>Manuel </a:t>
            </a:r>
          </a:p>
          <a:p>
            <a:pPr lvl="1"/>
            <a:endParaRPr lang="fr-FR" dirty="0"/>
          </a:p>
          <a:p>
            <a:pPr lvl="1"/>
            <a:r>
              <a:rPr lang="fr-FR" dirty="0"/>
              <a:t>désactiver</a:t>
            </a:r>
          </a:p>
        </p:txBody>
      </p:sp>
    </p:spTree>
    <p:extLst>
      <p:ext uri="{BB962C8B-B14F-4D97-AF65-F5344CB8AC3E}">
        <p14:creationId xmlns:p14="http://schemas.microsoft.com/office/powerpoint/2010/main" val="12448090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pPr lvl="1"/>
            <a:r>
              <a:rPr lang="fr-FR" dirty="0"/>
              <a:t>Publier l'application.</a:t>
            </a:r>
          </a:p>
          <a:p>
            <a:pPr lvl="1"/>
            <a:r>
              <a:rPr lang="fr-FR" dirty="0"/>
              <a:t>Mises à jour Over The Air.</a:t>
            </a:r>
          </a:p>
          <a:p>
            <a:r>
              <a:rPr lang="fr-FR" dirty="0"/>
              <a:t>Frameworks et outils complémentaires</a:t>
            </a:r>
          </a:p>
        </p:txBody>
      </p:sp>
    </p:spTree>
    <p:extLst>
      <p:ext uri="{BB962C8B-B14F-4D97-AF65-F5344CB8AC3E}">
        <p14:creationId xmlns:p14="http://schemas.microsoft.com/office/powerpoint/2010/main" val="5007048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EC47F3F-CA7D-426B-A31F-4697EB3EECE6}"/>
              </a:ext>
            </a:extLst>
          </p:cNvPr>
          <p:cNvSpPr>
            <a:spLocks noGrp="1"/>
          </p:cNvSpPr>
          <p:nvPr>
            <p:ph type="title"/>
          </p:nvPr>
        </p:nvSpPr>
        <p:spPr/>
        <p:txBody>
          <a:bodyPr/>
          <a:lstStyle/>
          <a:p>
            <a:r>
              <a:rPr lang="fr-FR" dirty="0"/>
              <a:t>Annexe technique</a:t>
            </a:r>
          </a:p>
        </p:txBody>
      </p:sp>
      <p:sp>
        <p:nvSpPr>
          <p:cNvPr id="7" name="Espace réservé du texte 6">
            <a:extLst>
              <a:ext uri="{FF2B5EF4-FFF2-40B4-BE49-F238E27FC236}">
                <a16:creationId xmlns:a16="http://schemas.microsoft.com/office/drawing/2014/main" id="{746445B3-E156-48F7-96DC-408E7A9E9210}"/>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462547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B7A21F-4810-4EE6-A928-65EAEB40475D}"/>
              </a:ext>
            </a:extLst>
          </p:cNvPr>
          <p:cNvSpPr>
            <a:spLocks noGrp="1"/>
          </p:cNvSpPr>
          <p:nvPr>
            <p:ph type="title"/>
          </p:nvPr>
        </p:nvSpPr>
        <p:spPr/>
        <p:txBody>
          <a:bodyPr/>
          <a:lstStyle/>
          <a:p>
            <a:r>
              <a:rPr lang="fr-FR" dirty="0"/>
              <a:t>Tour d’horizon</a:t>
            </a:r>
          </a:p>
        </p:txBody>
      </p:sp>
      <p:sp>
        <p:nvSpPr>
          <p:cNvPr id="3" name="Espace réservé du contenu 2">
            <a:extLst>
              <a:ext uri="{FF2B5EF4-FFF2-40B4-BE49-F238E27FC236}">
                <a16:creationId xmlns:a16="http://schemas.microsoft.com/office/drawing/2014/main" id="{552C8E0E-0C59-4F83-839E-035FBAA11638}"/>
              </a:ext>
            </a:extLst>
          </p:cNvPr>
          <p:cNvSpPr>
            <a:spLocks noGrp="1"/>
          </p:cNvSpPr>
          <p:nvPr>
            <p:ph idx="1"/>
          </p:nvPr>
        </p:nvSpPr>
        <p:spPr/>
        <p:txBody>
          <a:bodyPr>
            <a:normAutofit fontScale="85000" lnSpcReduction="20000"/>
          </a:bodyPr>
          <a:lstStyle/>
          <a:p>
            <a:r>
              <a:rPr lang="fr-FR" dirty="0"/>
              <a:t>Flutter (open sources)</a:t>
            </a:r>
          </a:p>
          <a:p>
            <a:pPr lvl="1"/>
            <a:r>
              <a:rPr lang="fr-FR" dirty="0"/>
              <a:t>Code </a:t>
            </a:r>
            <a:r>
              <a:rPr lang="fr-FR" i="1" dirty="0"/>
              <a:t>google dart</a:t>
            </a:r>
            <a:endParaRPr lang="fr-FR" dirty="0"/>
          </a:p>
          <a:p>
            <a:pPr lvl="1"/>
            <a:r>
              <a:rPr lang="fr-FR" dirty="0"/>
              <a:t>Code partagé dart + code natif (C/java)</a:t>
            </a:r>
          </a:p>
          <a:p>
            <a:pPr lvl="1"/>
            <a:r>
              <a:rPr lang="fr-FR" dirty="0"/>
              <a:t>Possibilité de s’appuyer sur des lib natives</a:t>
            </a:r>
          </a:p>
          <a:p>
            <a:pPr lvl="1"/>
            <a:r>
              <a:rPr lang="fr-FR" dirty="0"/>
              <a:t>Contrôles fournis + nombreuses librairies tierces</a:t>
            </a:r>
          </a:p>
          <a:p>
            <a:pPr lvl="1"/>
            <a:r>
              <a:rPr lang="fr-FR" dirty="0"/>
              <a:t>Développement sous vs code, Android studio, …</a:t>
            </a:r>
          </a:p>
          <a:p>
            <a:endParaRPr lang="fr-FR" dirty="0"/>
          </a:p>
          <a:p>
            <a:r>
              <a:rPr lang="fr-FR" dirty="0"/>
              <a:t>React Native (open sources)</a:t>
            </a:r>
          </a:p>
          <a:p>
            <a:pPr lvl="1"/>
            <a:r>
              <a:rPr lang="fr-FR" dirty="0"/>
              <a:t>Développer et maintenu par Facebook</a:t>
            </a:r>
          </a:p>
          <a:p>
            <a:pPr lvl="1"/>
            <a:r>
              <a:rPr lang="fr-FR" dirty="0"/>
              <a:t>Code javascript / typescript basé sur les concepts React web</a:t>
            </a:r>
          </a:p>
          <a:p>
            <a:pPr lvl="1"/>
            <a:r>
              <a:rPr lang="fr-FR" dirty="0"/>
              <a:t>Contrôles natifs</a:t>
            </a:r>
          </a:p>
          <a:p>
            <a:pPr lvl="2"/>
            <a:r>
              <a:rPr lang="fr-FR" dirty="0"/>
              <a:t>App native après compilation</a:t>
            </a:r>
          </a:p>
          <a:p>
            <a:pPr lvl="1"/>
            <a:r>
              <a:rPr lang="fr-FR" dirty="0"/>
              <a:t>Permet l’écriture de certains composant en </a:t>
            </a:r>
            <a:r>
              <a:rPr lang="fr-FR" b="0" i="0" dirty="0">
                <a:solidFill>
                  <a:srgbClr val="333333"/>
                </a:solidFill>
                <a:effectLst/>
                <a:latin typeface="Montserrat"/>
              </a:rPr>
              <a:t>Swift, Objective-C ou Java</a:t>
            </a:r>
          </a:p>
          <a:p>
            <a:pPr lvl="1"/>
            <a:r>
              <a:rPr lang="fr-FR" dirty="0">
                <a:solidFill>
                  <a:srgbClr val="333333"/>
                </a:solidFill>
                <a:latin typeface="Montserrat"/>
              </a:rPr>
              <a:t>Vue native s’appuie sur react native</a:t>
            </a:r>
            <a:endParaRPr lang="fr-FR" dirty="0"/>
          </a:p>
          <a:p>
            <a:pPr lvl="1"/>
            <a:endParaRPr lang="fr-FR" dirty="0"/>
          </a:p>
        </p:txBody>
      </p:sp>
      <p:pic>
        <p:nvPicPr>
          <p:cNvPr id="5122" name="Picture 2" descr="Creating Thumbnail from video in Flutter | by Sreedev R | Medium">
            <a:extLst>
              <a:ext uri="{FF2B5EF4-FFF2-40B4-BE49-F238E27FC236}">
                <a16:creationId xmlns:a16="http://schemas.microsoft.com/office/drawing/2014/main" id="{D69803C3-68B3-43B2-8150-A3DA8E2A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731" y="1230595"/>
            <a:ext cx="3896881" cy="14613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u'est ce que React-Native - Web-Wave">
            <a:extLst>
              <a:ext uri="{FF2B5EF4-FFF2-40B4-BE49-F238E27FC236}">
                <a16:creationId xmlns:a16="http://schemas.microsoft.com/office/drawing/2014/main" id="{C456B9AC-8471-4F55-ACF0-C84FE6C8D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344" y="3250658"/>
            <a:ext cx="2579940" cy="15879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22FC7A3-CAE8-4C40-8BB3-02851091D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9361" y="4607717"/>
            <a:ext cx="1821679" cy="182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023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7968208" y="1243723"/>
            <a:ext cx="2354592" cy="1238895"/>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0848"/>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153</a:t>
            </a:fld>
            <a:endParaRPr lang="fr-F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a:t>T</a:t>
            </a:r>
            <a:r>
              <a:rPr lang="fr-FR" dirty="0"/>
              <a:t>ranfert</a:t>
            </a:r>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uri</a:t>
            </a:r>
          </a:p>
          <a:p>
            <a:pPr lvl="3"/>
            <a:r>
              <a:rPr lang="fr-FR" dirty="0"/>
              <a:t>Appelé </a:t>
            </a:r>
            <a:r>
              <a:rPr lang="fr-FR" i="1" dirty="0"/>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a:t>C</a:t>
            </a:r>
            <a:r>
              <a:rPr lang="fr-FR" dirty="0"/>
              <a:t>reate </a:t>
            </a:r>
          </a:p>
          <a:p>
            <a:pPr lvl="1"/>
            <a:r>
              <a:rPr lang="fr-FR" sz="3200" b="1" dirty="0"/>
              <a:t>R</a:t>
            </a:r>
            <a:r>
              <a:rPr lang="fr-FR" dirty="0"/>
              <a:t>ead</a:t>
            </a:r>
          </a:p>
          <a:p>
            <a:pPr lvl="1"/>
            <a:r>
              <a:rPr lang="fr-FR" sz="3200" b="1" dirty="0"/>
              <a:t>U</a:t>
            </a:r>
            <a:r>
              <a:rPr lang="fr-FR" dirty="0"/>
              <a:t>pdate</a:t>
            </a:r>
          </a:p>
          <a:p>
            <a:pPr lvl="1"/>
            <a:r>
              <a:rPr lang="fr-FR" sz="3200" b="1" dirty="0"/>
              <a:t>D</a:t>
            </a:r>
            <a:r>
              <a:rPr lang="fr-FR" dirty="0"/>
              <a:t>elete</a:t>
            </a:r>
          </a:p>
          <a:p>
            <a:pPr lvl="1"/>
            <a:endParaRPr lang="fr-FR" dirty="0"/>
          </a:p>
          <a:p>
            <a:r>
              <a:rPr lang="fr-FR" dirty="0"/>
              <a:t>Accès à une ressource par HTTP</a:t>
            </a:r>
          </a:p>
          <a:p>
            <a:pPr lvl="1"/>
            <a:r>
              <a:rPr lang="fr-FR" dirty="0"/>
              <a:t>Méthodes HTTP</a:t>
            </a:r>
          </a:p>
          <a:p>
            <a:pPr lvl="2"/>
            <a:r>
              <a:rPr lang="fr-FR" dirty="0"/>
              <a:t>POST      (</a:t>
            </a:r>
            <a:r>
              <a:rPr lang="fr-FR" sz="2600" b="1" dirty="0"/>
              <a:t>c</a:t>
            </a:r>
            <a:r>
              <a:rPr lang="fr-FR" dirty="0"/>
              <a:t>reate) </a:t>
            </a:r>
          </a:p>
          <a:p>
            <a:pPr lvl="2"/>
            <a:r>
              <a:rPr lang="fr-FR" dirty="0"/>
              <a:t>GET 	     </a:t>
            </a:r>
            <a:r>
              <a:rPr lang="fr-FR" sz="1900" dirty="0"/>
              <a:t>(</a:t>
            </a:r>
            <a:r>
              <a:rPr lang="fr-FR" sz="2200" b="1" dirty="0"/>
              <a:t>r</a:t>
            </a:r>
            <a:r>
              <a:rPr lang="fr-FR" sz="1900" dirty="0"/>
              <a:t>ead)</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a:t>d</a:t>
            </a:r>
            <a:r>
              <a:rPr lang="fr-FR" sz="1900" dirty="0"/>
              <a:t>elete)</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dirty="0"/>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C1D8A-1ED7-4454-95D4-B0AB3DFF0DF5}"/>
              </a:ext>
            </a:extLst>
          </p:cNvPr>
          <p:cNvSpPr>
            <a:spLocks noGrp="1"/>
          </p:cNvSpPr>
          <p:nvPr>
            <p:ph type="title"/>
          </p:nvPr>
        </p:nvSpPr>
        <p:spPr/>
        <p:txBody>
          <a:bodyPr/>
          <a:lstStyle/>
          <a:p>
            <a:r>
              <a:rPr lang="fr-FR" dirty="0"/>
              <a:t>React-Native et localhost</a:t>
            </a:r>
          </a:p>
        </p:txBody>
      </p:sp>
      <p:sp>
        <p:nvSpPr>
          <p:cNvPr id="3" name="Espace réservé du contenu 2">
            <a:extLst>
              <a:ext uri="{FF2B5EF4-FFF2-40B4-BE49-F238E27FC236}">
                <a16:creationId xmlns:a16="http://schemas.microsoft.com/office/drawing/2014/main" id="{AAB5F208-5AFD-4186-BFD2-9F19FF9B4E3E}"/>
              </a:ext>
            </a:extLst>
          </p:cNvPr>
          <p:cNvSpPr>
            <a:spLocks noGrp="1"/>
          </p:cNvSpPr>
          <p:nvPr>
            <p:ph idx="1"/>
          </p:nvPr>
        </p:nvSpPr>
        <p:spPr/>
        <p:txBody>
          <a:bodyPr/>
          <a:lstStyle/>
          <a:p>
            <a:r>
              <a:rPr lang="fr-FR" dirty="0"/>
              <a:t>Le terminal physique possède sa propre adresse réseau</a:t>
            </a:r>
          </a:p>
          <a:p>
            <a:pPr lvl="1"/>
            <a:r>
              <a:rPr lang="fr-FR" dirty="0"/>
              <a:t>Accéder à un service réseau </a:t>
            </a:r>
          </a:p>
          <a:p>
            <a:pPr lvl="2"/>
            <a:r>
              <a:rPr lang="fr-FR" dirty="0"/>
              <a:t>Accéder en VM sur réseau host</a:t>
            </a:r>
          </a:p>
          <a:p>
            <a:pPr lvl="3"/>
            <a:r>
              <a:rPr lang="fr-FR" dirty="0"/>
              <a:t>Emulation wifi en NAT sur localhost de l’host</a:t>
            </a:r>
          </a:p>
          <a:p>
            <a:pPr lvl="4"/>
            <a:r>
              <a:rPr lang="fr-FR" dirty="0"/>
              <a:t>10.0.0.2 (</a:t>
            </a:r>
            <a:r>
              <a:rPr lang="fr-FR" dirty="0" err="1"/>
              <a:t>gateway</a:t>
            </a:r>
            <a:r>
              <a:rPr lang="fr-FR" dirty="0"/>
              <a:t> du réseau wifi)</a:t>
            </a:r>
          </a:p>
          <a:p>
            <a:pPr lvl="2"/>
            <a:r>
              <a:rPr lang="fr-FR" dirty="0"/>
              <a:t>Accéder en terminal physique a </a:t>
            </a:r>
            <a:r>
              <a:rPr lang="fr-FR" dirty="0" err="1"/>
              <a:t>l’ip</a:t>
            </a:r>
            <a:r>
              <a:rPr lang="fr-FR" dirty="0"/>
              <a:t> de dev</a:t>
            </a:r>
          </a:p>
          <a:p>
            <a:pPr lvl="4"/>
            <a:r>
              <a:rPr lang="fr-FR" dirty="0"/>
              <a:t>Par wifi sur le même réseaux</a:t>
            </a:r>
          </a:p>
          <a:p>
            <a:pPr lvl="2"/>
            <a:endParaRPr lang="fr-FR" dirty="0"/>
          </a:p>
          <a:p>
            <a:pPr lvl="2"/>
            <a:r>
              <a:rPr lang="fr-FR" dirty="0"/>
              <a:t>Broadcast de ports </a:t>
            </a:r>
          </a:p>
          <a:p>
            <a:pPr lvl="3"/>
            <a:r>
              <a:rPr lang="fr-FR" dirty="0"/>
              <a:t>vers le ‘’localhost‘’ du terminal</a:t>
            </a:r>
          </a:p>
          <a:p>
            <a:pPr lvl="4"/>
            <a:r>
              <a:rPr lang="fr-FR" dirty="0"/>
              <a:t>Command : </a:t>
            </a:r>
            <a:r>
              <a:rPr lang="fr-FR" dirty="0" err="1"/>
              <a:t>abd</a:t>
            </a:r>
            <a:r>
              <a:rPr lang="fr-FR" dirty="0"/>
              <a:t> reverse </a:t>
            </a:r>
            <a:r>
              <a:rPr lang="fr-FR" dirty="0" err="1"/>
              <a:t>tcp:</a:t>
            </a:r>
            <a:r>
              <a:rPr lang="fr-FR" i="1" dirty="0" err="1"/>
              <a:t>portPC</a:t>
            </a:r>
            <a:r>
              <a:rPr lang="fr-FR" dirty="0"/>
              <a:t> </a:t>
            </a:r>
            <a:r>
              <a:rPr lang="fr-FR" dirty="0" err="1"/>
              <a:t>tcp:</a:t>
            </a:r>
            <a:r>
              <a:rPr lang="fr-FR" i="1" dirty="0" err="1"/>
              <a:t>portTerminal</a:t>
            </a:r>
            <a:endParaRPr lang="fr-FR" dirty="0"/>
          </a:p>
        </p:txBody>
      </p:sp>
    </p:spTree>
    <p:extLst>
      <p:ext uri="{BB962C8B-B14F-4D97-AF65-F5344CB8AC3E}">
        <p14:creationId xmlns:p14="http://schemas.microsoft.com/office/powerpoint/2010/main" val="4678837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(WebServiceDefinitionLayer)</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a:t>componentDidMount</a:t>
            </a:r>
          </a:p>
          <a:p>
            <a:pPr lvl="3"/>
            <a:r>
              <a:rPr lang="fr-FR" dirty="0"/>
              <a:t>Initial fetch for a component and son</a:t>
            </a:r>
          </a:p>
          <a:p>
            <a:pPr lvl="1"/>
            <a:endParaRPr lang="fr-FR" dirty="0"/>
          </a:p>
          <a:p>
            <a:pPr lvl="1"/>
            <a:r>
              <a:rPr lang="fr-FR" sz="2200" dirty="0"/>
              <a:t>await / async (es7/ts)</a:t>
            </a:r>
          </a:p>
          <a:p>
            <a:pPr lvl="2"/>
            <a:r>
              <a:rPr lang="fr-FR" sz="1900" b="1" dirty="0"/>
              <a:t>async</a:t>
            </a:r>
            <a:r>
              <a:rPr lang="fr-FR" sz="1900" dirty="0"/>
              <a:t> componentDidMount</a:t>
            </a:r>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Est-ce que je lui dit qu’il y a </a:t>
            </a:r>
          </a:p>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 &amp; then()?</a:t>
            </a:r>
          </a:p>
        </p:txBody>
      </p:sp>
    </p:spTree>
    <p:extLst>
      <p:ext uri="{BB962C8B-B14F-4D97-AF65-F5344CB8AC3E}">
        <p14:creationId xmlns:p14="http://schemas.microsoft.com/office/powerpoint/2010/main" val="2168959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31915-3C7E-4D98-9AB7-F541B94A5578}"/>
              </a:ext>
            </a:extLst>
          </p:cNvPr>
          <p:cNvSpPr>
            <a:spLocks noGrp="1"/>
          </p:cNvSpPr>
          <p:nvPr>
            <p:ph type="title"/>
          </p:nvPr>
        </p:nvSpPr>
        <p:spPr/>
        <p:txBody>
          <a:bodyPr/>
          <a:lstStyle/>
          <a:p>
            <a:r>
              <a:rPr lang="fr-FR" dirty="0"/>
              <a:t>Les performances et le partage de code</a:t>
            </a:r>
          </a:p>
        </p:txBody>
      </p:sp>
      <p:sp>
        <p:nvSpPr>
          <p:cNvPr id="3" name="Espace réservé du contenu 2">
            <a:extLst>
              <a:ext uri="{FF2B5EF4-FFF2-40B4-BE49-F238E27FC236}">
                <a16:creationId xmlns:a16="http://schemas.microsoft.com/office/drawing/2014/main" id="{A246E978-CB86-4E38-8CD4-25EB41B02084}"/>
              </a:ext>
            </a:extLst>
          </p:cNvPr>
          <p:cNvSpPr>
            <a:spLocks noGrp="1"/>
          </p:cNvSpPr>
          <p:nvPr>
            <p:ph idx="1"/>
          </p:nvPr>
        </p:nvSpPr>
        <p:spPr/>
        <p:txBody>
          <a:bodyPr>
            <a:normAutofit fontScale="70000" lnSpcReduction="20000"/>
          </a:bodyPr>
          <a:lstStyle/>
          <a:p>
            <a:r>
              <a:rPr lang="fr-FR" dirty="0"/>
              <a:t>Ionic</a:t>
            </a:r>
          </a:p>
          <a:p>
            <a:pPr lvl="1"/>
            <a:r>
              <a:rPr lang="fr-FR" dirty="0"/>
              <a:t>Compatible Android 4.4+, ios 8+, Windows 10</a:t>
            </a:r>
          </a:p>
          <a:p>
            <a:pPr lvl="1"/>
            <a:r>
              <a:rPr lang="fr-FR" dirty="0"/>
              <a:t>Partage jusqu’a 98% du code**</a:t>
            </a:r>
          </a:p>
          <a:p>
            <a:pPr lvl="1"/>
            <a:endParaRPr lang="fr-FR" dirty="0"/>
          </a:p>
          <a:p>
            <a:r>
              <a:rPr lang="fr-FR" dirty="0"/>
              <a:t>Xamarin</a:t>
            </a:r>
          </a:p>
          <a:p>
            <a:pPr lvl="1"/>
            <a:r>
              <a:rPr lang="fr-FR" dirty="0"/>
              <a:t>Compatible Android 4.0.3+, ios 8+</a:t>
            </a:r>
          </a:p>
          <a:p>
            <a:pPr lvl="1"/>
            <a:r>
              <a:rPr lang="fr-FR" dirty="0"/>
              <a:t>Partage jusqu’a 96% du code</a:t>
            </a:r>
          </a:p>
          <a:p>
            <a:pPr lvl="1"/>
            <a:endParaRPr lang="fr-FR" dirty="0"/>
          </a:p>
          <a:p>
            <a:r>
              <a:rPr lang="fr-FR" dirty="0"/>
              <a:t>Flutter</a:t>
            </a:r>
          </a:p>
          <a:p>
            <a:pPr lvl="1"/>
            <a:r>
              <a:rPr lang="fr-FR" dirty="0"/>
              <a:t>Compatible Android ios</a:t>
            </a:r>
          </a:p>
          <a:p>
            <a:pPr lvl="1"/>
            <a:r>
              <a:rPr lang="fr-FR" dirty="0"/>
              <a:t>Partage entre 50 et 90% du code</a:t>
            </a:r>
          </a:p>
          <a:p>
            <a:pPr lvl="1"/>
            <a:endParaRPr lang="fr-FR" dirty="0"/>
          </a:p>
          <a:p>
            <a:endParaRPr lang="fr-FR" dirty="0"/>
          </a:p>
          <a:p>
            <a:r>
              <a:rPr lang="fr-FR" dirty="0"/>
              <a:t>React native </a:t>
            </a:r>
          </a:p>
          <a:p>
            <a:pPr lvl="1"/>
            <a:r>
              <a:rPr lang="fr-FR" dirty="0"/>
              <a:t>Compatible Android 4.1+, ios 8+, Windows 10, osx</a:t>
            </a:r>
          </a:p>
          <a:p>
            <a:pPr lvl="1"/>
            <a:r>
              <a:rPr lang="fr-FR" dirty="0"/>
              <a:t>Partage jusqu’a 90% du code</a:t>
            </a:r>
          </a:p>
        </p:txBody>
      </p:sp>
    </p:spTree>
    <p:extLst>
      <p:ext uri="{BB962C8B-B14F-4D97-AF65-F5344CB8AC3E}">
        <p14:creationId xmlns:p14="http://schemas.microsoft.com/office/powerpoint/2010/main" val="4715019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rest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l’accès aux données nous privilégierons le rest</a:t>
            </a:r>
          </a:p>
          <a:p>
            <a:pPr lvl="2"/>
            <a:r>
              <a:rPr lang="fr-FR" dirty="0"/>
              <a:t>Les échanges XML sont plus durs à  mettre en œuvre et demande plus de ressources que je le JSON</a:t>
            </a:r>
          </a:p>
          <a:p>
            <a:r>
              <a:rPr lang="fr-FR" dirty="0"/>
              <a:t>En js Historiquement les appelles http(sync et async) étaient fait par xhr (ou XmlHttpRequest)</a:t>
            </a:r>
          </a:p>
          <a:p>
            <a:pPr lvl="2"/>
            <a:r>
              <a:rPr lang="fr-FR" b="1" dirty="0"/>
              <a:t>Xhr</a:t>
            </a:r>
          </a:p>
          <a:p>
            <a:pPr lvl="3"/>
            <a:r>
              <a:rPr lang="fr-FR" dirty="0"/>
              <a:t>Async grâce à onreadystatechange</a:t>
            </a:r>
          </a:p>
          <a:p>
            <a:pPr lvl="3"/>
            <a:r>
              <a:rPr lang="fr-FR" dirty="0"/>
              <a:t>Prise en charge : fortement compatible</a:t>
            </a:r>
          </a:p>
          <a:p>
            <a:pPr lvl="2"/>
            <a:r>
              <a:rPr lang="fr-FR" b="1" dirty="0"/>
              <a:t>Fetch</a:t>
            </a:r>
            <a:r>
              <a:rPr lang="fr-FR" dirty="0"/>
              <a:t> Une nouvelle approche est disponible </a:t>
            </a:r>
          </a:p>
          <a:p>
            <a:pPr marL="914400" lvl="2" indent="0">
              <a:buNone/>
            </a:pPr>
            <a:r>
              <a:rPr lang="fr-FR" dirty="0"/>
              <a:t>dès es6 </a:t>
            </a:r>
          </a:p>
          <a:p>
            <a:pPr lvl="3"/>
            <a:r>
              <a:rPr lang="fr-FR" dirty="0"/>
              <a:t>Approche async promise avec then()</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fetch</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Method GET par défaut</a:t>
            </a:r>
          </a:p>
          <a:p>
            <a:pPr lvl="1"/>
            <a:r>
              <a:rPr lang="fr-FR" dirty="0"/>
              <a:t>1</a:t>
            </a:r>
            <a:r>
              <a:rPr lang="fr-FR" baseline="30000" dirty="0"/>
              <a:t>er</a:t>
            </a:r>
            <a:r>
              <a:rPr lang="fr-FR" dirty="0"/>
              <a:t> then : pour convertir un stream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then : traitement après conversion</a:t>
            </a:r>
          </a:p>
          <a:p>
            <a:pPr lvl="1"/>
            <a:endParaRPr lang="fr-FR" dirty="0"/>
          </a:p>
          <a:p>
            <a:pPr lvl="1"/>
            <a:r>
              <a:rPr lang="fr-FR" dirty="0"/>
              <a:t>Un objet de configuration de la demande peut être fournit en 2eme arg de fetch</a:t>
            </a:r>
          </a:p>
          <a:p>
            <a:pPr lvl="2"/>
            <a:r>
              <a:rPr lang="fr-FR" altLang="fr-FR" dirty="0">
                <a:solidFill>
                  <a:srgbClr val="000000"/>
                </a:solidFill>
                <a:latin typeface="Inconsolata"/>
              </a:rPr>
              <a:t>fetch('</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JSON.stringify(opts)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.then(…)</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myImage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document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objectURL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990055"/>
                </a:solidFill>
                <a:effectLst/>
                <a:latin typeface="Consolas" panose="020B0609020204030204" pitchFamily="49" charset="0"/>
              </a:rPr>
              <a: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src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C1EF93A-21D8-4F36-BAF1-80427D7553A5}"/>
              </a:ext>
            </a:extLst>
          </p:cNvPr>
          <p:cNvSpPr>
            <a:spLocks noGrp="1"/>
          </p:cNvSpPr>
          <p:nvPr>
            <p:ph type="title"/>
          </p:nvPr>
        </p:nvSpPr>
        <p:spPr/>
        <p:txBody>
          <a:bodyPr/>
          <a:lstStyle/>
          <a:p>
            <a:r>
              <a:rPr lang="fr-FR" dirty="0"/>
              <a:t>React-native-windows</a:t>
            </a:r>
          </a:p>
        </p:txBody>
      </p:sp>
      <p:sp>
        <p:nvSpPr>
          <p:cNvPr id="6" name="Espace réservé du contenu 5">
            <a:extLst>
              <a:ext uri="{FF2B5EF4-FFF2-40B4-BE49-F238E27FC236}">
                <a16:creationId xmlns:a16="http://schemas.microsoft.com/office/drawing/2014/main" id="{4231E003-90D6-484A-BD42-99FAD0425250}"/>
              </a:ext>
            </a:extLst>
          </p:cNvPr>
          <p:cNvSpPr>
            <a:spLocks noGrp="1"/>
          </p:cNvSpPr>
          <p:nvPr>
            <p:ph idx="1"/>
          </p:nvPr>
        </p:nvSpPr>
        <p:spPr/>
        <p:txBody>
          <a:bodyPr/>
          <a:lstStyle/>
          <a:p>
            <a:r>
              <a:rPr lang="fr-FR" dirty="0"/>
              <a:t>Compilation d’une app pour windows </a:t>
            </a:r>
          </a:p>
          <a:p>
            <a:pPr lvl="1"/>
            <a:r>
              <a:rPr lang="fr-FR" dirty="0">
                <a:hlinkClick r:id="rId3"/>
              </a:rPr>
              <a:t>https://microsoft.github.io/react-native-windows/docs/getting-started</a:t>
            </a:r>
            <a:endParaRPr lang="fr-FR" dirty="0"/>
          </a:p>
        </p:txBody>
      </p:sp>
    </p:spTree>
    <p:extLst>
      <p:ext uri="{BB962C8B-B14F-4D97-AF65-F5344CB8AC3E}">
        <p14:creationId xmlns:p14="http://schemas.microsoft.com/office/powerpoint/2010/main" val="29701716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9667900" y="5836750"/>
            <a:ext cx="609600" cy="521208"/>
          </a:xfrm>
          <a:prstGeom prst="rect">
            <a:avLst/>
          </a:prstGeom>
        </p:spPr>
        <p:txBody>
          <a:bodyPr/>
          <a:lstStyle/>
          <a:p>
            <a:pPr algn="ctr"/>
            <a:fld id="{5A33B5BC-E3F1-4ABE-A1A6-D2608D40EC2E}" type="slidenum">
              <a:rPr lang="fr-FR" sz="1400" b="1">
                <a:solidFill>
                  <a:schemeClr val="bg1"/>
                </a:solidFill>
              </a:rPr>
              <a:pPr algn="ctr"/>
              <a:t>164</a:t>
            </a:fld>
            <a:endParaRPr lang="fr-FR" sz="1400" b="1" dirty="0">
              <a:solidFill>
                <a:schemeClr val="bg1"/>
              </a:solidFill>
            </a:endParaRPr>
          </a:p>
        </p:txBody>
      </p:sp>
      <p:sp>
        <p:nvSpPr>
          <p:cNvPr id="260099" name="AutoShape 2"/>
          <p:cNvSpPr>
            <a:spLocks noGrp="1" noChangeArrowheads="1"/>
          </p:cNvSpPr>
          <p:nvPr>
            <p:ph type="title" idx="4294967295"/>
          </p:nvPr>
        </p:nvSpPr>
        <p:spPr>
          <a:xfrm>
            <a:off x="152400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3148014"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«Type script Notions fondamentales » édition eni</a:t>
            </a:r>
          </a:p>
          <a:p>
            <a:pPr lvl="1" eaLnBrk="1" hangingPunct="1"/>
            <a:r>
              <a:rPr lang="fr-FR" dirty="0">
                <a:cs typeface="Times New Roman" pitchFamily="18" charset="0"/>
              </a:rPr>
              <a:t>« Concevez des applications mobiles avec React Native » </a:t>
            </a:r>
            <a:r>
              <a:rPr lang="fr-FR" dirty="0" err="1">
                <a:cs typeface="Times New Roman" pitchFamily="18" charset="0"/>
              </a:rPr>
              <a:t>edition</a:t>
            </a:r>
            <a:r>
              <a:rPr lang="fr-FR" dirty="0">
                <a:cs typeface="Times New Roman" pitchFamily="18" charset="0"/>
              </a:rPr>
              <a:t> </a:t>
            </a:r>
            <a:r>
              <a:rPr lang="fr-FR" dirty="0" err="1">
                <a:cs typeface="Times New Roman" pitchFamily="18" charset="0"/>
              </a:rPr>
              <a:t>eyrolles</a:t>
            </a:r>
            <a:endParaRPr lang="fr-FR" dirty="0">
              <a:cs typeface="Times New Roman" pitchFamily="18" charset="0"/>
            </a:endParaRP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programming)</a:t>
            </a:r>
          </a:p>
          <a:p>
            <a:pPr lvl="1" eaLnBrk="1" hangingPunct="1"/>
            <a:r>
              <a:rPr lang="fr-FR" dirty="0">
                <a:ea typeface="MS Mincho" pitchFamily="49" charset="-128"/>
              </a:rPr>
              <a:t> http://www.oreillynet.com/	(forum de développeurs)</a:t>
            </a:r>
          </a:p>
          <a:p>
            <a:endParaRPr lang="fr-FR" dirty="0">
              <a:cs typeface="Times New Roman" pitchFamily="18" charset="0"/>
            </a:endParaRPr>
          </a:p>
          <a:p>
            <a:r>
              <a:rPr lang="fr-FR" dirty="0">
                <a:cs typeface="Times New Roman" pitchFamily="18" charset="0"/>
              </a:rPr>
              <a:t>http://devdocs.io</a:t>
            </a: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a:solidFill>
                  <a:schemeClr val="bg1"/>
                </a:solidFill>
              </a:rPr>
              <a:pPr/>
              <a:t>165</a:t>
            </a:fld>
            <a:endParaRPr lang="fr-FR" sz="1400" b="1" dirty="0">
              <a:solidFill>
                <a:schemeClr val="bg1"/>
              </a:solidFill>
            </a:endParaRPr>
          </a:p>
        </p:txBody>
      </p:sp>
      <p:sp>
        <p:nvSpPr>
          <p:cNvPr id="4100" name="AutoShape 4" descr="RÃ©sultat de recherche d'images pour &quot;w3c&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4104" name="AutoShape 8" descr="O'Reilly hom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4106" name="Picture 10" descr="RÃ©sultat de recherche d'images pour &quot;logo oreilly&quot;"/>
          <p:cNvPicPr>
            <a:picLocks noChangeAspect="1" noChangeArrowheads="1"/>
          </p:cNvPicPr>
          <p:nvPr/>
        </p:nvPicPr>
        <p:blipFill>
          <a:blip r:embed="rId3" cstate="print"/>
          <a:srcRect/>
          <a:stretch>
            <a:fillRect/>
          </a:stretch>
        </p:blipFill>
        <p:spPr bwMode="auto">
          <a:xfrm rot="21356549">
            <a:off x="9561463" y="1686843"/>
            <a:ext cx="1127273" cy="306346"/>
          </a:xfrm>
          <a:prstGeom prst="rect">
            <a:avLst/>
          </a:prstGeom>
          <a:noFill/>
        </p:spPr>
      </p:pic>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10527906" y="1765336"/>
            <a:ext cx="928694" cy="634608"/>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7468397" y="1868328"/>
            <a:ext cx="2809875" cy="428625"/>
          </a:xfrm>
          <a:prstGeom prst="rect">
            <a:avLst/>
          </a:prstGeom>
          <a:noFill/>
          <a:ln w="9525">
            <a:noFill/>
            <a:miter lim="800000"/>
            <a:headEnd/>
            <a:tailEnd/>
          </a:ln>
          <a:effectLst/>
        </p:spPr>
      </p:pic>
      <p:pic>
        <p:nvPicPr>
          <p:cNvPr id="9220" name="Picture 4" descr="Amazon.fr - TypeScript - Notions fondamentales - Billon, Félix ...">
            <a:extLst>
              <a:ext uri="{FF2B5EF4-FFF2-40B4-BE49-F238E27FC236}">
                <a16:creationId xmlns:a16="http://schemas.microsoft.com/office/drawing/2014/main" id="{F1892AA1-4F42-43C2-8CE4-16CC96479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746" y="2735960"/>
            <a:ext cx="1938301" cy="24075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CFE6D59-3271-440F-9B31-094E09043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0533" y="2593023"/>
            <a:ext cx="2213995" cy="269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166</a:t>
            </a:fld>
            <a:endParaRPr lang="fr-F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23DB081-42AB-421A-91FA-14CDA74FDAF3}"/>
              </a:ext>
            </a:extLst>
          </p:cNvPr>
          <p:cNvSpPr>
            <a:spLocks noGrp="1"/>
          </p:cNvSpPr>
          <p:nvPr>
            <p:ph type="title"/>
          </p:nvPr>
        </p:nvSpPr>
        <p:spPr/>
        <p:txBody>
          <a:bodyPr/>
          <a:lstStyle/>
          <a:p>
            <a:r>
              <a:rPr lang="fr-FR" dirty="0" err="1"/>
              <a:t>tp</a:t>
            </a:r>
            <a:endParaRPr lang="fr-FR" dirty="0"/>
          </a:p>
        </p:txBody>
      </p:sp>
      <p:sp>
        <p:nvSpPr>
          <p:cNvPr id="4" name="Espace réservé du texte 3">
            <a:extLst>
              <a:ext uri="{FF2B5EF4-FFF2-40B4-BE49-F238E27FC236}">
                <a16:creationId xmlns:a16="http://schemas.microsoft.com/office/drawing/2014/main" id="{58A4BCDA-0DBE-445F-B50A-39456C01A12C}"/>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685940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err="1"/>
              <a:t>SplashScreen</a:t>
            </a:r>
            <a:endParaRPr lang="fr-FR" dirty="0"/>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lstStyle/>
          <a:p>
            <a:r>
              <a:rPr lang="fr-FR" dirty="0"/>
              <a:t>Page simple d’affichage</a:t>
            </a:r>
          </a:p>
          <a:p>
            <a:pPr lvl="2"/>
            <a:r>
              <a:rPr lang="fr-FR" dirty="0"/>
              <a:t>D’une image</a:t>
            </a:r>
          </a:p>
          <a:p>
            <a:pPr lvl="2"/>
            <a:r>
              <a:rPr lang="fr-FR" dirty="0"/>
              <a:t>D’un texte</a:t>
            </a:r>
          </a:p>
          <a:p>
            <a:endParaRPr lang="fr-FR" dirty="0"/>
          </a:p>
          <a:p>
            <a:endParaRPr lang="fr-FR" dirty="0"/>
          </a:p>
          <a:p>
            <a:r>
              <a:rPr lang="fr-FR" dirty="0"/>
              <a:t>Contenu statique</a:t>
            </a:r>
          </a:p>
          <a:p>
            <a:endParaRPr lang="fr-FR" dirty="0"/>
          </a:p>
          <a:p>
            <a:r>
              <a:rPr lang="fr-FR" dirty="0"/>
              <a:t>Aucune action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7">
            <a:extLst>
              <a:ext uri="{FF2B5EF4-FFF2-40B4-BE49-F238E27FC236}">
                <a16:creationId xmlns:a16="http://schemas.microsoft.com/office/drawing/2014/main" id="{58729405-E816-4CF4-A18F-D5C914D34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901">
            <a:off x="8639409" y="1755359"/>
            <a:ext cx="2117650" cy="3450303"/>
          </a:xfrm>
          <a:prstGeom prst="rect">
            <a:avLst/>
          </a:prstGeom>
          <a:noFill/>
          <a:ln>
            <a:noFill/>
          </a:ln>
          <a:scene3d>
            <a:camera prst="orthographicFront">
              <a:rot lat="0" lon="0" rev="21594000"/>
            </a:camera>
            <a:lightRig rig="threePt" dir="t"/>
          </a:scene3d>
        </p:spPr>
      </p:pic>
    </p:spTree>
    <p:extLst>
      <p:ext uri="{BB962C8B-B14F-4D97-AF65-F5344CB8AC3E}">
        <p14:creationId xmlns:p14="http://schemas.microsoft.com/office/powerpoint/2010/main" val="38008763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Login</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85000" lnSpcReduction="20000"/>
          </a:bodyPr>
          <a:lstStyle/>
          <a:p>
            <a:r>
              <a:rPr lang="fr-FR" dirty="0"/>
              <a:t>Composant </a:t>
            </a:r>
            <a:r>
              <a:rPr lang="fr-FR" i="1" dirty="0"/>
              <a:t>function</a:t>
            </a:r>
          </a:p>
          <a:p>
            <a:pPr lvl="1"/>
            <a:r>
              <a:rPr lang="fr-FR" dirty="0"/>
              <a:t>Etat des input par </a:t>
            </a:r>
            <a:r>
              <a:rPr lang="fr-FR" dirty="0" err="1"/>
              <a:t>hooks</a:t>
            </a:r>
            <a:endParaRPr lang="fr-FR" dirty="0"/>
          </a:p>
          <a:p>
            <a:pPr lvl="1"/>
            <a:endParaRPr lang="fr-FR" dirty="0"/>
          </a:p>
          <a:p>
            <a:r>
              <a:rPr lang="fr-FR" dirty="0"/>
              <a:t>Page de formulaire</a:t>
            </a:r>
          </a:p>
          <a:p>
            <a:pPr lvl="2"/>
            <a:r>
              <a:rPr lang="fr-FR" dirty="0" err="1"/>
              <a:t>TextInput</a:t>
            </a:r>
            <a:endParaRPr lang="fr-FR" dirty="0"/>
          </a:p>
          <a:p>
            <a:pPr lvl="2"/>
            <a:r>
              <a:rPr lang="fr-FR" dirty="0"/>
              <a:t>Button</a:t>
            </a:r>
          </a:p>
          <a:p>
            <a:endParaRPr lang="fr-FR" dirty="0"/>
          </a:p>
          <a:p>
            <a:r>
              <a:rPr lang="fr-FR" dirty="0"/>
              <a:t>Contenu statique</a:t>
            </a:r>
          </a:p>
          <a:p>
            <a:pPr lvl="2"/>
            <a:r>
              <a:rPr lang="fr-FR" dirty="0"/>
              <a:t>Styles des composants</a:t>
            </a:r>
          </a:p>
          <a:p>
            <a:pPr lvl="2"/>
            <a:endParaRPr lang="fr-FR" dirty="0"/>
          </a:p>
          <a:p>
            <a:r>
              <a:rPr lang="fr-FR" dirty="0"/>
              <a:t>Actions</a:t>
            </a:r>
          </a:p>
          <a:p>
            <a:pPr lvl="1"/>
            <a:r>
              <a:rPr lang="fr-FR" dirty="0" err="1"/>
              <a:t>Debounce</a:t>
            </a:r>
            <a:r>
              <a:rPr lang="fr-FR" dirty="0"/>
              <a:t> &amp; </a:t>
            </a:r>
            <a:r>
              <a:rPr lang="fr-FR" dirty="0" err="1"/>
              <a:t>setState</a:t>
            </a:r>
            <a:r>
              <a:rPr lang="fr-FR" dirty="0"/>
              <a:t> des inputs</a:t>
            </a:r>
          </a:p>
          <a:p>
            <a:pPr lvl="1"/>
            <a:r>
              <a:rPr lang="fr-FR" dirty="0"/>
              <a:t>Alerter le parent une fois le </a:t>
            </a:r>
            <a:r>
              <a:rPr lang="fr-FR" dirty="0" err="1"/>
              <a:t>boutton</a:t>
            </a:r>
            <a:r>
              <a:rPr lang="fr-FR" dirty="0"/>
              <a:t> OK pressé</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DD2246A0-A91D-4A86-AA89-BAED79A4C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078">
            <a:off x="8647566" y="1762128"/>
            <a:ext cx="2113424" cy="3445766"/>
          </a:xfrm>
          <a:prstGeom prst="rect">
            <a:avLst/>
          </a:prstGeom>
        </p:spPr>
      </p:pic>
    </p:spTree>
    <p:extLst>
      <p:ext uri="{BB962C8B-B14F-4D97-AF65-F5344CB8AC3E}">
        <p14:creationId xmlns:p14="http://schemas.microsoft.com/office/powerpoint/2010/main" val="22366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6BE1E-6127-40B8-B4F1-43FBD79F62F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normAutofit/>
          </a:bodyPr>
          <a:lstStyle/>
          <a:p>
            <a:r>
              <a:rPr lang="fr-FR" dirty="0"/>
              <a:t>1) Introduction</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26013473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Home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77500" lnSpcReduction="20000"/>
          </a:bodyPr>
          <a:lstStyle/>
          <a:p>
            <a:r>
              <a:rPr lang="fr-FR" dirty="0"/>
              <a:t>Composant Home de display de buttons</a:t>
            </a:r>
          </a:p>
          <a:p>
            <a:pPr lvl="1"/>
            <a:endParaRPr lang="fr-FR" dirty="0"/>
          </a:p>
          <a:p>
            <a:r>
              <a:rPr lang="fr-FR" dirty="0"/>
              <a:t>Page de D’accès aux fenêtres</a:t>
            </a:r>
          </a:p>
          <a:p>
            <a:endParaRPr lang="fr-FR" dirty="0"/>
          </a:p>
          <a:p>
            <a:r>
              <a:rPr lang="fr-FR" dirty="0"/>
              <a:t>Contenu statique</a:t>
            </a:r>
          </a:p>
          <a:p>
            <a:pPr lvl="2"/>
            <a:r>
              <a:rPr lang="fr-FR" dirty="0"/>
              <a:t>Styles des composants</a:t>
            </a:r>
          </a:p>
          <a:p>
            <a:pPr lvl="2"/>
            <a:r>
              <a:rPr lang="fr-FR" dirty="0"/>
              <a:t>Composant </a:t>
            </a:r>
            <a:r>
              <a:rPr lang="fr-FR" dirty="0" err="1"/>
              <a:t>MyButton</a:t>
            </a:r>
            <a:endParaRPr lang="fr-FR" dirty="0"/>
          </a:p>
          <a:p>
            <a:pPr marL="914400" lvl="2" indent="0">
              <a:buNone/>
            </a:pPr>
            <a:r>
              <a:rPr lang="fr-FR" dirty="0"/>
              <a:t>		générique</a:t>
            </a:r>
          </a:p>
          <a:p>
            <a:r>
              <a:rPr lang="fr-FR" dirty="0"/>
              <a:t>Contenu dynamique</a:t>
            </a:r>
          </a:p>
          <a:p>
            <a:pPr lvl="2"/>
            <a:r>
              <a:rPr lang="fr-FR" dirty="0"/>
              <a:t>Dernière date de synchro</a:t>
            </a:r>
          </a:p>
          <a:p>
            <a:pPr lvl="2"/>
            <a:endParaRPr lang="fr-FR" dirty="0"/>
          </a:p>
          <a:p>
            <a:r>
              <a:rPr lang="fr-FR" dirty="0"/>
              <a:t>Actions</a:t>
            </a:r>
          </a:p>
          <a:p>
            <a:pPr lvl="1"/>
            <a:r>
              <a:rPr lang="fr-FR" dirty="0"/>
              <a:t>Gere le retour a la page home pour les enfants</a:t>
            </a:r>
          </a:p>
          <a:p>
            <a:pPr lvl="1"/>
            <a:r>
              <a:rPr lang="fr-FR" dirty="0"/>
              <a:t>Force la synchronisation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0B337A62-863B-4B4C-B15E-028DA127E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96">
            <a:off x="8622886" y="1745111"/>
            <a:ext cx="2152533" cy="3445270"/>
          </a:xfrm>
          <a:prstGeom prst="rect">
            <a:avLst/>
          </a:prstGeom>
        </p:spPr>
      </p:pic>
      <p:pic>
        <p:nvPicPr>
          <p:cNvPr id="10" name="Image 9">
            <a:extLst>
              <a:ext uri="{FF2B5EF4-FFF2-40B4-BE49-F238E27FC236}">
                <a16:creationId xmlns:a16="http://schemas.microsoft.com/office/drawing/2014/main" id="{0DF0611B-2775-450B-A000-5335780D0CF9}"/>
              </a:ext>
            </a:extLst>
          </p:cNvPr>
          <p:cNvPicPr>
            <a:picLocks noChangeAspect="1"/>
          </p:cNvPicPr>
          <p:nvPr/>
        </p:nvPicPr>
        <p:blipFill>
          <a:blip r:embed="rId5"/>
          <a:stretch>
            <a:fillRect/>
          </a:stretch>
        </p:blipFill>
        <p:spPr>
          <a:xfrm>
            <a:off x="4613275" y="3115309"/>
            <a:ext cx="1952625" cy="950278"/>
          </a:xfrm>
          <a:prstGeom prst="rect">
            <a:avLst/>
          </a:prstGeom>
        </p:spPr>
      </p:pic>
    </p:spTree>
    <p:extLst>
      <p:ext uri="{BB962C8B-B14F-4D97-AF65-F5344CB8AC3E}">
        <p14:creationId xmlns:p14="http://schemas.microsoft.com/office/powerpoint/2010/main" val="39164430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Caisse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92500" lnSpcReduction="20000"/>
          </a:bodyPr>
          <a:lstStyle/>
          <a:p>
            <a:r>
              <a:rPr lang="fr-FR" dirty="0"/>
              <a:t>Composant Caisse</a:t>
            </a:r>
          </a:p>
          <a:p>
            <a:pPr lvl="2"/>
            <a:r>
              <a:rPr lang="fr-FR" dirty="0"/>
              <a:t>Composant ticket de caisse</a:t>
            </a:r>
          </a:p>
          <a:p>
            <a:pPr lvl="2"/>
            <a:r>
              <a:rPr lang="fr-FR" dirty="0"/>
              <a:t>Composant liste d’articles &amp; article de liste</a:t>
            </a:r>
          </a:p>
          <a:p>
            <a:pPr lvl="2"/>
            <a:r>
              <a:rPr lang="fr-FR" dirty="0"/>
              <a:t>Composant d’éditeur de ligne</a:t>
            </a:r>
          </a:p>
          <a:p>
            <a:pPr lvl="2"/>
            <a:endParaRPr lang="fr-FR" dirty="0"/>
          </a:p>
          <a:p>
            <a:r>
              <a:rPr lang="fr-FR" dirty="0"/>
              <a:t>Contenu dynamique</a:t>
            </a:r>
          </a:p>
          <a:p>
            <a:pPr lvl="2"/>
            <a:r>
              <a:rPr lang="fr-FR" dirty="0"/>
              <a:t>Ticket de caisse en cours</a:t>
            </a:r>
          </a:p>
          <a:p>
            <a:pPr lvl="2"/>
            <a:r>
              <a:rPr lang="fr-FR" dirty="0"/>
              <a:t>Liste d’article filtrés et sélectionnable</a:t>
            </a:r>
          </a:p>
          <a:p>
            <a:pPr lvl="2"/>
            <a:r>
              <a:rPr lang="fr-FR" dirty="0"/>
              <a:t>Affichage de l’article sélectionné</a:t>
            </a:r>
          </a:p>
          <a:p>
            <a:r>
              <a:rPr lang="fr-FR" dirty="0"/>
              <a:t>Actions</a:t>
            </a:r>
          </a:p>
          <a:p>
            <a:pPr lvl="1"/>
            <a:r>
              <a:rPr lang="fr-FR" dirty="0" err="1"/>
              <a:t>Modiff</a:t>
            </a:r>
            <a:r>
              <a:rPr lang="fr-FR" dirty="0"/>
              <a:t>. des valeurs des inputs</a:t>
            </a:r>
          </a:p>
          <a:p>
            <a:pPr lvl="1"/>
            <a:r>
              <a:rPr lang="fr-FR" dirty="0"/>
              <a:t>Ajout au ticket en cours</a:t>
            </a:r>
          </a:p>
          <a:p>
            <a:pPr lvl="1"/>
            <a:r>
              <a:rPr lang="fr-FR" dirty="0"/>
              <a:t>Encaissement et enregistrement du ticket</a:t>
            </a:r>
          </a:p>
          <a:p>
            <a:pPr lvl="2"/>
            <a:r>
              <a:rPr lang="fr-FR" dirty="0"/>
              <a:t>Retour accueil</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0C74B441-3C5F-4456-B747-909A40379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571">
            <a:off x="8615278" y="1759364"/>
            <a:ext cx="2184057" cy="3439730"/>
          </a:xfrm>
          <a:prstGeom prst="rect">
            <a:avLst/>
          </a:prstGeom>
        </p:spPr>
      </p:pic>
    </p:spTree>
    <p:extLst>
      <p:ext uri="{BB962C8B-B14F-4D97-AF65-F5344CB8AC3E}">
        <p14:creationId xmlns:p14="http://schemas.microsoft.com/office/powerpoint/2010/main" val="11353685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Tickets de Ventes</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a:bodyPr>
          <a:lstStyle/>
          <a:p>
            <a:r>
              <a:rPr lang="fr-FR" dirty="0"/>
              <a:t>Composant Tickets</a:t>
            </a:r>
          </a:p>
          <a:p>
            <a:pPr lvl="2"/>
            <a:r>
              <a:rPr lang="fr-FR" dirty="0"/>
              <a:t>Composant ticket de caisse</a:t>
            </a:r>
          </a:p>
          <a:p>
            <a:pPr lvl="2"/>
            <a:r>
              <a:rPr lang="fr-FR" dirty="0"/>
              <a:t>Filtre de recherche</a:t>
            </a:r>
          </a:p>
          <a:p>
            <a:pPr lvl="2"/>
            <a:endParaRPr lang="fr-FR" dirty="0"/>
          </a:p>
          <a:p>
            <a:r>
              <a:rPr lang="fr-FR" dirty="0"/>
              <a:t>Contenu dynamique</a:t>
            </a:r>
          </a:p>
          <a:p>
            <a:pPr lvl="2"/>
            <a:r>
              <a:rPr lang="fr-FR" dirty="0"/>
              <a:t>Ticket de caisse en cours sélectionné</a:t>
            </a:r>
          </a:p>
          <a:p>
            <a:pPr lvl="2"/>
            <a:r>
              <a:rPr lang="fr-FR" dirty="0"/>
              <a:t>Liste des tickets filtrés</a:t>
            </a:r>
          </a:p>
          <a:p>
            <a:pPr lvl="2"/>
            <a:endParaRPr lang="fr-FR" dirty="0"/>
          </a:p>
          <a:p>
            <a:r>
              <a:rPr lang="fr-FR" dirty="0"/>
              <a:t>Actions</a:t>
            </a:r>
          </a:p>
          <a:p>
            <a:pPr lvl="1"/>
            <a:r>
              <a:rPr lang="fr-FR" dirty="0"/>
              <a:t>Sélection d’un ticket</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902E7B35-6C57-4205-8B3A-1761C4882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889">
            <a:off x="8619430" y="1746432"/>
            <a:ext cx="2141385" cy="3451706"/>
          </a:xfrm>
          <a:prstGeom prst="rect">
            <a:avLst/>
          </a:prstGeom>
        </p:spPr>
      </p:pic>
    </p:spTree>
    <p:extLst>
      <p:ext uri="{BB962C8B-B14F-4D97-AF65-F5344CB8AC3E}">
        <p14:creationId xmlns:p14="http://schemas.microsoft.com/office/powerpoint/2010/main" val="13322474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lstStyle/>
          <a:p>
            <a:r>
              <a:rPr lang="fr-FR" dirty="0"/>
              <a:t>Login</a:t>
            </a:r>
          </a:p>
          <a:p>
            <a:pPr lvl="2"/>
            <a:r>
              <a:rPr lang="fr-FR" dirty="0"/>
              <a:t>Connexion</a:t>
            </a:r>
          </a:p>
          <a:p>
            <a:pPr lvl="3"/>
            <a:r>
              <a:rPr lang="fr-FR" dirty="0"/>
              <a:t>Contrôle et validation du login</a:t>
            </a:r>
          </a:p>
          <a:p>
            <a:pPr lvl="4"/>
            <a:r>
              <a:rPr lang="fr-FR" dirty="0"/>
              <a:t>Navigation vers home et maintient du login</a:t>
            </a:r>
          </a:p>
          <a:p>
            <a:r>
              <a:rPr lang="fr-FR" dirty="0"/>
              <a:t>Home </a:t>
            </a:r>
          </a:p>
          <a:p>
            <a:pPr lvl="2"/>
            <a:r>
              <a:rPr lang="fr-FR" dirty="0"/>
              <a:t>Navigation vers les pages</a:t>
            </a:r>
          </a:p>
          <a:p>
            <a:pPr lvl="2"/>
            <a:r>
              <a:rPr lang="fr-FR" dirty="0"/>
              <a:t>Synchronisation des sauvegardes locales</a:t>
            </a:r>
          </a:p>
          <a:p>
            <a:pPr lvl="2"/>
            <a:r>
              <a:rPr lang="fr-FR" dirty="0"/>
              <a:t>Déconnexion</a:t>
            </a:r>
          </a:p>
          <a:p>
            <a:pPr lvl="3"/>
            <a:r>
              <a:rPr lang="fr-FR" dirty="0"/>
              <a:t>Navigation vers </a:t>
            </a:r>
            <a:r>
              <a:rPr lang="fr-FR" dirty="0" err="1"/>
              <a:t>LoginScreen</a:t>
            </a:r>
            <a:endParaRPr lang="fr-FR" dirty="0"/>
          </a:p>
          <a:p>
            <a:pPr lvl="2"/>
            <a:endParaRPr lang="fr-FR" dirty="0"/>
          </a:p>
        </p:txBody>
      </p:sp>
    </p:spTree>
    <p:extLst>
      <p:ext uri="{BB962C8B-B14F-4D97-AF65-F5344CB8AC3E}">
        <p14:creationId xmlns:p14="http://schemas.microsoft.com/office/powerpoint/2010/main" val="24125341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normAutofit fontScale="92500" lnSpcReduction="20000"/>
          </a:bodyPr>
          <a:lstStyle/>
          <a:p>
            <a:r>
              <a:rPr lang="fr-FR" dirty="0"/>
              <a:t>Articles (liste filtrée)</a:t>
            </a:r>
          </a:p>
          <a:p>
            <a:pPr lvl="2"/>
            <a:r>
              <a:rPr lang="fr-FR" dirty="0"/>
              <a:t>Filtrer liste</a:t>
            </a:r>
          </a:p>
          <a:p>
            <a:pPr lvl="2"/>
            <a:r>
              <a:rPr lang="fr-FR" dirty="0"/>
              <a:t>Sélection article</a:t>
            </a:r>
          </a:p>
          <a:p>
            <a:r>
              <a:rPr lang="fr-FR" dirty="0"/>
              <a:t>Caisse</a:t>
            </a:r>
          </a:p>
          <a:p>
            <a:pPr lvl="2"/>
            <a:r>
              <a:rPr lang="fr-FR" dirty="0"/>
              <a:t>Sélection article</a:t>
            </a:r>
          </a:p>
          <a:p>
            <a:pPr lvl="2"/>
            <a:r>
              <a:rPr lang="fr-FR" dirty="0"/>
              <a:t>Ajouter une vente </a:t>
            </a:r>
          </a:p>
          <a:p>
            <a:pPr lvl="3"/>
            <a:r>
              <a:rPr lang="fr-FR" dirty="0"/>
              <a:t>Désélection article</a:t>
            </a:r>
          </a:p>
          <a:p>
            <a:pPr lvl="2"/>
            <a:r>
              <a:rPr lang="fr-FR" dirty="0"/>
              <a:t>Supprimer article</a:t>
            </a:r>
          </a:p>
          <a:p>
            <a:pPr lvl="2"/>
            <a:r>
              <a:rPr lang="fr-FR" dirty="0"/>
              <a:t>Validation panier</a:t>
            </a:r>
          </a:p>
          <a:p>
            <a:pPr lvl="3"/>
            <a:r>
              <a:rPr lang="fr-FR" dirty="0"/>
              <a:t>Confirmation, puis navigation home </a:t>
            </a:r>
          </a:p>
          <a:p>
            <a:r>
              <a:rPr lang="fr-FR" dirty="0"/>
              <a:t>Tickets</a:t>
            </a:r>
          </a:p>
          <a:p>
            <a:pPr lvl="2"/>
            <a:r>
              <a:rPr lang="fr-FR" dirty="0"/>
              <a:t>Filtrer liste de tickets</a:t>
            </a:r>
          </a:p>
          <a:p>
            <a:pPr lvl="3"/>
            <a:r>
              <a:rPr lang="fr-FR" dirty="0"/>
              <a:t>Vendeur / date</a:t>
            </a:r>
          </a:p>
          <a:p>
            <a:pPr lvl="2"/>
            <a:r>
              <a:rPr lang="fr-FR" dirty="0"/>
              <a:t>Sélection d’un ticket</a:t>
            </a:r>
          </a:p>
        </p:txBody>
      </p:sp>
    </p:spTree>
    <p:extLst>
      <p:ext uri="{BB962C8B-B14F-4D97-AF65-F5344CB8AC3E}">
        <p14:creationId xmlns:p14="http://schemas.microsoft.com/office/powerpoint/2010/main" val="28061972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250184590"/>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0676289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765527253"/>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3468404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895352905"/>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Article</a:t>
            </a:r>
          </a:p>
          <a:p>
            <a:pPr lvl="1"/>
            <a:r>
              <a:rPr lang="fr-FR" dirty="0"/>
              <a:t>Titre : titre cour du produit</a:t>
            </a:r>
          </a:p>
          <a:p>
            <a:pPr lvl="1"/>
            <a:endParaRPr lang="fr-FR" dirty="0"/>
          </a:p>
          <a:p>
            <a:pPr lvl="1"/>
            <a:r>
              <a:rPr lang="fr-FR" dirty="0"/>
              <a:t>Description : description longue, (facultatif)</a:t>
            </a:r>
          </a:p>
          <a:p>
            <a:pPr lvl="1"/>
            <a:endParaRPr lang="fr-FR" dirty="0"/>
          </a:p>
          <a:p>
            <a:pPr lvl="1"/>
            <a:r>
              <a:rPr lang="fr-FR" dirty="0" err="1"/>
              <a:t>BasePrix</a:t>
            </a:r>
            <a:r>
              <a:rPr lang="fr-FR" dirty="0"/>
              <a:t> : prix de vente officiel</a:t>
            </a:r>
          </a:p>
          <a:p>
            <a:pPr lvl="1"/>
            <a:endParaRPr lang="fr-FR" dirty="0"/>
          </a:p>
          <a:p>
            <a:pPr lvl="1"/>
            <a:r>
              <a:rPr lang="fr-FR" dirty="0" err="1"/>
              <a:t>ImageSource</a:t>
            </a:r>
            <a:r>
              <a:rPr lang="fr-FR" dirty="0"/>
              <a:t> : liens vers l’image</a:t>
            </a:r>
          </a:p>
          <a:p>
            <a:pPr lvl="1"/>
            <a:endParaRPr lang="fr-FR" dirty="0"/>
          </a:p>
          <a:p>
            <a:pPr lvl="1"/>
            <a:r>
              <a:rPr lang="fr-FR" dirty="0"/>
              <a:t>Stock : état actuel du stock, facultatif</a:t>
            </a:r>
          </a:p>
          <a:p>
            <a:pPr lvl="1"/>
            <a:endParaRPr lang="fr-FR" dirty="0"/>
          </a:p>
        </p:txBody>
      </p:sp>
    </p:spTree>
    <p:extLst>
      <p:ext uri="{BB962C8B-B14F-4D97-AF65-F5344CB8AC3E}">
        <p14:creationId xmlns:p14="http://schemas.microsoft.com/office/powerpoint/2010/main" val="190640211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3204803406"/>
              </p:ext>
            </p:extLst>
          </p:nvPr>
        </p:nvGraphicFramePr>
        <p:xfrm>
          <a:off x="0" y="704850"/>
          <a:ext cx="7353300" cy="593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Ticket</a:t>
            </a:r>
          </a:p>
          <a:p>
            <a:pPr lvl="1"/>
            <a:r>
              <a:rPr lang="fr-FR" dirty="0"/>
              <a:t>Articles : liste des produits</a:t>
            </a:r>
          </a:p>
          <a:p>
            <a:pPr lvl="2"/>
            <a:endParaRPr lang="fr-FR" dirty="0"/>
          </a:p>
          <a:p>
            <a:pPr lvl="2"/>
            <a:r>
              <a:rPr lang="fr-FR" dirty="0"/>
              <a:t>Article : Article standards</a:t>
            </a:r>
          </a:p>
          <a:p>
            <a:pPr lvl="4"/>
            <a:r>
              <a:rPr lang="fr-FR" dirty="0"/>
              <a:t>Pour chaque ligne : </a:t>
            </a:r>
          </a:p>
          <a:p>
            <a:pPr marL="534987" lvl="4" indent="0">
              <a:buNone/>
            </a:pPr>
            <a:r>
              <a:rPr lang="fr-FR" dirty="0"/>
              <a:t>	article + </a:t>
            </a:r>
            <a:r>
              <a:rPr lang="fr-FR" dirty="0" err="1"/>
              <a:t>complement</a:t>
            </a:r>
            <a:endParaRPr lang="fr-FR" dirty="0"/>
          </a:p>
          <a:p>
            <a:pPr lvl="3"/>
            <a:endParaRPr lang="fr-FR" dirty="0"/>
          </a:p>
          <a:p>
            <a:pPr lvl="1"/>
            <a:r>
              <a:rPr lang="fr-FR" dirty="0"/>
              <a:t>Total : section précalculé de valeurs</a:t>
            </a:r>
          </a:p>
          <a:p>
            <a:pPr lvl="1"/>
            <a:endParaRPr lang="fr-FR" dirty="0"/>
          </a:p>
          <a:p>
            <a:pPr lvl="1"/>
            <a:r>
              <a:rPr lang="fr-FR" dirty="0" err="1"/>
              <a:t>EtatTicket</a:t>
            </a:r>
            <a:r>
              <a:rPr lang="fr-FR" dirty="0"/>
              <a:t> : </a:t>
            </a:r>
            <a:r>
              <a:rPr lang="fr-FR" dirty="0" err="1"/>
              <a:t>etat</a:t>
            </a:r>
            <a:r>
              <a:rPr lang="fr-FR" dirty="0"/>
              <a:t> de la vente </a:t>
            </a:r>
          </a:p>
          <a:p>
            <a:pPr lvl="3"/>
            <a:endParaRPr lang="fr-FR" dirty="0"/>
          </a:p>
          <a:p>
            <a:pPr lvl="3"/>
            <a:r>
              <a:rPr lang="fr-FR" dirty="0"/>
              <a:t>Encours</a:t>
            </a:r>
          </a:p>
          <a:p>
            <a:pPr lvl="3"/>
            <a:endParaRPr lang="fr-FR" dirty="0"/>
          </a:p>
          <a:p>
            <a:pPr lvl="3"/>
            <a:r>
              <a:rPr lang="fr-FR" dirty="0"/>
              <a:t>Achevé</a:t>
            </a:r>
          </a:p>
          <a:p>
            <a:pPr lvl="3"/>
            <a:endParaRPr lang="fr-FR" dirty="0"/>
          </a:p>
        </p:txBody>
      </p:sp>
    </p:spTree>
    <p:extLst>
      <p:ext uri="{BB962C8B-B14F-4D97-AF65-F5344CB8AC3E}">
        <p14:creationId xmlns:p14="http://schemas.microsoft.com/office/powerpoint/2010/main" val="20319014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520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6F65FD5-00DD-7671-4D64-4A71BA5C0D5C}"/>
              </a:ext>
            </a:extLst>
          </p:cNvPr>
          <p:cNvSpPr>
            <a:spLocks noGrp="1"/>
          </p:cNvSpPr>
          <p:nvPr>
            <p:ph type="title"/>
          </p:nvPr>
        </p:nvSpPr>
        <p:spPr/>
        <p:txBody>
          <a:bodyPr/>
          <a:lstStyle/>
          <a:p>
            <a:r>
              <a:rPr lang="fr-FR" dirty="0"/>
              <a:t>Rappels JS &amp; TS</a:t>
            </a:r>
          </a:p>
        </p:txBody>
      </p:sp>
      <p:sp>
        <p:nvSpPr>
          <p:cNvPr id="5" name="Espace réservé du texte 4">
            <a:extLst>
              <a:ext uri="{FF2B5EF4-FFF2-40B4-BE49-F238E27FC236}">
                <a16:creationId xmlns:a16="http://schemas.microsoft.com/office/drawing/2014/main" id="{1A9A0775-C657-8713-23C7-A5EF0F4DAB38}"/>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5694710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95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from</a:t>
            </a:r>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ExportedThing{};</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DefaultExported{…;}</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{ExportedThing}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DefaultExported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11811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ABADF-88F4-4A45-868D-0528E8E1678F}"/>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FB2F7923-8BE5-460F-8E6A-95F2AEA2A52C}"/>
              </a:ext>
            </a:extLst>
          </p:cNvPr>
          <p:cNvSpPr>
            <a:spLocks noGrp="1"/>
          </p:cNvSpPr>
          <p:nvPr>
            <p:ph idx="1"/>
          </p:nvPr>
        </p:nvSpPr>
        <p:spPr/>
        <p:txBody>
          <a:bodyPr>
            <a:normAutofit fontScale="70000" lnSpcReduction="20000"/>
          </a:bodyPr>
          <a:lstStyle/>
          <a:p>
            <a:r>
              <a:rPr lang="fr-FR" b="1" dirty="0"/>
              <a:t>1) Introduction </a:t>
            </a:r>
            <a:r>
              <a:rPr lang="fr-FR" dirty="0"/>
              <a:t>- Le développement natif, l'hétérogénéité et la fragmentation. - Les principaux outils cross-platform. - Positionnement de React Native par rapport aux solutions existantes. </a:t>
            </a:r>
          </a:p>
          <a:p>
            <a:endParaRPr lang="fr-FR" dirty="0"/>
          </a:p>
          <a:p>
            <a:r>
              <a:rPr lang="fr-FR" b="1" dirty="0"/>
              <a:t>2) React Native </a:t>
            </a:r>
            <a:r>
              <a:rPr lang="fr-FR" dirty="0"/>
              <a:t>- Rappels sur ES6/S201x. Notion de transpileur. - React et le superset de JavaScript JSX. - React Native : principes clés, fonctionnement général. - Installation et configuration de React Native. - Outils de développement et de debug. Travaux pratiques Installation et configuration de React Native. Maîtriser le debugger. </a:t>
            </a:r>
          </a:p>
          <a:p>
            <a:endParaRPr lang="fr-FR" dirty="0"/>
          </a:p>
          <a:p>
            <a:r>
              <a:rPr lang="fr-FR" b="1" dirty="0"/>
              <a:t>3) Architecture d'application </a:t>
            </a:r>
            <a:r>
              <a:rPr lang="fr-FR" dirty="0"/>
              <a:t>- Configurer un composant : state &amp; props. - React Native et MVC. - Le pattern Flux, une alternative au MVC. - L'arrivée de Redux : le store, le reducer, les actions. Travaux pratiques Initialisation d'un projet React Native. Configuration d'un composant. </a:t>
            </a:r>
          </a:p>
          <a:p>
            <a:endParaRPr lang="fr-FR" dirty="0"/>
          </a:p>
          <a:p>
            <a:r>
              <a:rPr lang="fr-FR" b="1" dirty="0"/>
              <a:t>4) Construire son interface </a:t>
            </a:r>
            <a:r>
              <a:rPr lang="fr-FR" dirty="0"/>
              <a:t>- Les composants de base (View, Text et Image) et leurs cycles de vie. - Les événements Touch, la ListView et la ScrollView. - Organiser le layout de l'application. Mise en page avec Flexbox. - Styler les composants. - Les différentes solutions de navigation entre les pages. - Composants avancés. - Utiliser des composants de la communauté. - Ajouter des animations et des transitions. Travaux pratiques Développer une première application. </a:t>
            </a:r>
          </a:p>
        </p:txBody>
      </p:sp>
    </p:spTree>
    <p:extLst>
      <p:ext uri="{BB962C8B-B14F-4D97-AF65-F5344CB8AC3E}">
        <p14:creationId xmlns:p14="http://schemas.microsoft.com/office/powerpoint/2010/main" val="2563675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from ‘./folder/file’</a:t>
            </a:r>
          </a:p>
          <a:p>
            <a:pPr lvl="1"/>
            <a:r>
              <a:rPr lang="fr-FR" dirty="0"/>
              <a:t>css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MonComposant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406703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maChaine =‘Demat breizh’;</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maValue)</a:t>
            </a:r>
          </a:p>
        </p:txBody>
      </p:sp>
    </p:spTree>
    <p:extLst>
      <p:ext uri="{BB962C8B-B14F-4D97-AF65-F5344CB8AC3E}">
        <p14:creationId xmlns:p14="http://schemas.microsoft.com/office/powerpoint/2010/main" val="1593340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Babylon.js convertie le code js dans différentes versions cibles</a:t>
            </a:r>
          </a:p>
          <a:p>
            <a:endParaRPr lang="fr-FR" dirty="0"/>
          </a:p>
        </p:txBody>
      </p:sp>
    </p:spTree>
    <p:extLst>
      <p:ext uri="{BB962C8B-B14F-4D97-AF65-F5344CB8AC3E}">
        <p14:creationId xmlns:p14="http://schemas.microsoft.com/office/powerpoint/2010/main" val="325004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L’usage du mot clef class pour la définition d’objets</a:t>
            </a:r>
          </a:p>
          <a:p>
            <a:pPr lvl="2"/>
            <a:r>
              <a:rPr lang="fr-FR" dirty="0"/>
              <a:t>Mot clef private, public protected</a:t>
            </a:r>
          </a:p>
          <a:p>
            <a:pPr lvl="2"/>
            <a:endParaRPr lang="fr-FR" dirty="0"/>
          </a:p>
          <a:p>
            <a:r>
              <a:rPr lang="fr-FR" dirty="0"/>
              <a:t>Les Arrow function</a:t>
            </a:r>
          </a:p>
          <a:p>
            <a:pPr lvl="2"/>
            <a:r>
              <a:rPr lang="fr-FR" dirty="0"/>
              <a:t>Fonction préservant le contexte (this) de déclaration lors de l’exécution</a:t>
            </a:r>
          </a:p>
          <a:p>
            <a:pPr lvl="4"/>
            <a:r>
              <a:rPr lang="fr-FR" dirty="0"/>
              <a:t>En remplacement du .bind()</a:t>
            </a:r>
          </a:p>
          <a:p>
            <a:pPr marL="1371600" lvl="3" indent="0">
              <a:buNone/>
            </a:pPr>
            <a:r>
              <a:rPr lang="fr-FR" dirty="0"/>
              <a:t>(arg)=&gt;{ } 		eq.    (function(arg){…}).bind(this)</a:t>
            </a:r>
          </a:p>
          <a:p>
            <a:r>
              <a:rPr lang="fr-FR" dirty="0"/>
              <a:t>Les promise </a:t>
            </a:r>
          </a:p>
          <a:p>
            <a:pPr lvl="2"/>
            <a:r>
              <a:rPr lang="fr-FR" dirty="0"/>
              <a:t>Un promesse d’exécution grâce à then(()=&gt;{}) </a:t>
            </a:r>
          </a:p>
          <a:p>
            <a:r>
              <a:rPr lang="fr-FR" dirty="0"/>
              <a:t>La nouvelle portée de scope : le module</a:t>
            </a:r>
          </a:p>
          <a:p>
            <a:endParaRPr lang="fr-FR" dirty="0"/>
          </a:p>
        </p:txBody>
      </p:sp>
    </p:spTree>
    <p:extLst>
      <p:ext uri="{BB962C8B-B14F-4D97-AF65-F5344CB8AC3E}">
        <p14:creationId xmlns:p14="http://schemas.microsoft.com/office/powerpoint/2010/main" val="3881183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évaluations de variables</a:t>
            </a:r>
          </a:p>
          <a:p>
            <a:pPr lvl="2"/>
            <a:r>
              <a:rPr lang="fr-FR" dirty="0"/>
              <a:t>Les évaluations peuvent s’imbriquer</a:t>
            </a:r>
          </a:p>
          <a:p>
            <a:pPr lvl="1" algn="just"/>
            <a:endParaRPr lang="fr-FR" dirty="0"/>
          </a:p>
          <a:p>
            <a:pPr lvl="1" algn="just"/>
            <a:r>
              <a:rPr lang="fr-FR" dirty="0"/>
              <a:t>La chaine est définie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235368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a:t>Speard operator</a:t>
            </a:r>
          </a:p>
          <a:p>
            <a:pPr lvl="1"/>
            <a:endParaRPr lang="fr-FR" dirty="0"/>
          </a:p>
          <a:p>
            <a:pPr lvl="1"/>
            <a:r>
              <a:rPr lang="fr-FR" dirty="0"/>
              <a:t>Permet de remplir un  </a:t>
            </a:r>
            <a:r>
              <a:rPr lang="fr-FR" i="1" dirty="0"/>
              <a:t>array </a:t>
            </a:r>
            <a:r>
              <a:rPr lang="fr-FR" dirty="0"/>
              <a:t> ou Iterrable&lt;T&gt;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a:t>TypeScript l’a fait </a:t>
            </a:r>
          </a:p>
          <a:p>
            <a:pPr lvl="1"/>
            <a:endParaRPr lang="fr-FR" dirty="0"/>
          </a:p>
        </p:txBody>
      </p:sp>
    </p:spTree>
    <p:extLst>
      <p:ext uri="{BB962C8B-B14F-4D97-AF65-F5344CB8AC3E}">
        <p14:creationId xmlns:p14="http://schemas.microsoft.com/office/powerpoint/2010/main" val="221943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fait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574507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aux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fait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fait un pari sur un cheval</a:t>
            </a:r>
          </a:p>
          <a:p>
            <a:pPr lvl="3"/>
            <a:r>
              <a:rPr lang="fr-FR" dirty="0"/>
              <a:t>Qui à un look de gagnant (cf.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(cf.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1129625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a:t>Jp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jp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d’être fait</a:t>
            </a:r>
          </a:p>
          <a:p>
            <a:endParaRPr lang="fr-FR" sz="2400" dirty="0"/>
          </a:p>
          <a:p>
            <a:r>
              <a:rPr lang="fr-FR" sz="2400" dirty="0"/>
              <a:t>Jp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3180718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a:t>await</a:t>
            </a:r>
            <a:r>
              <a:rPr lang="fr-FR" dirty="0"/>
              <a:t> function es7/ts</a:t>
            </a:r>
          </a:p>
          <a:p>
            <a:endParaRPr lang="fr-FR" dirty="0"/>
          </a:p>
          <a:p>
            <a:r>
              <a:rPr lang="fr-FR" dirty="0"/>
              <a:t>Le loto quand à lui :</a:t>
            </a:r>
          </a:p>
          <a:p>
            <a:pPr lvl="2"/>
            <a:r>
              <a:rPr lang="fr-FR" dirty="0"/>
              <a:t>Jouer une fonction </a:t>
            </a:r>
            <a:r>
              <a:rPr lang="fr-FR" b="1" dirty="0"/>
              <a:t>async </a:t>
            </a:r>
            <a:r>
              <a:rPr lang="fr-FR" dirty="0"/>
              <a:t>qui </a:t>
            </a:r>
            <a:r>
              <a:rPr lang="fr-FR" b="1" dirty="0"/>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.then(retour=&gt;{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365536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043-94D9-4873-AA98-905E1D031C5D}"/>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C0A112CD-2E21-4F8B-9D83-2614E3983FD7}"/>
              </a:ext>
            </a:extLst>
          </p:cNvPr>
          <p:cNvSpPr>
            <a:spLocks noGrp="1"/>
          </p:cNvSpPr>
          <p:nvPr>
            <p:ph idx="1"/>
          </p:nvPr>
        </p:nvSpPr>
        <p:spPr/>
        <p:txBody>
          <a:bodyPr>
            <a:normAutofit fontScale="85000" lnSpcReduction="20000"/>
          </a:bodyPr>
          <a:lstStyle/>
          <a:p>
            <a:r>
              <a:rPr lang="fr-FR" b="1" dirty="0"/>
              <a:t>5) Les formulaires et la gestion des données </a:t>
            </a:r>
            <a:r>
              <a:rPr lang="fr-FR" dirty="0"/>
              <a:t>- Les principaux composants de formulaires. - La validation de la saisie et la gestion des erreurs. - Redux-form et alternatives. * Récupération des données : xmlhttprequest et fetch. - Le stockage local. - La gestion offline. Travaux pratiques Développer un formulaire, valider les données et assurer la persistance des données.</a:t>
            </a:r>
          </a:p>
          <a:p>
            <a:endParaRPr lang="fr-FR" dirty="0"/>
          </a:p>
          <a:p>
            <a:r>
              <a:rPr lang="fr-FR" b="1" dirty="0"/>
              <a:t>6) Interagir avec le terminal </a:t>
            </a:r>
            <a:r>
              <a:rPr lang="fr-FR" dirty="0"/>
              <a:t>- Les principales API natives de React Native. - Utiliser les plugins Cordova/PhoneGap. - Développer un module natif. Travaux pratiques Implémentation des principales API natives. </a:t>
            </a:r>
          </a:p>
          <a:p>
            <a:endParaRPr lang="fr-FR" dirty="0"/>
          </a:p>
          <a:p>
            <a:r>
              <a:rPr lang="fr-FR" b="1" dirty="0"/>
              <a:t>7) Usages avancés </a:t>
            </a:r>
            <a:r>
              <a:rPr lang="fr-FR" dirty="0"/>
              <a:t>- Best Practices et erreurs fréquentes. - Tests unitaires et fonctionnels. - Publier l'application. - Mises à jour Over The Air. - Frameworks et outils complémentaires. Travaux pratiques Tester et déployer des applications React Native. </a:t>
            </a:r>
          </a:p>
        </p:txBody>
      </p:sp>
    </p:spTree>
    <p:extLst>
      <p:ext uri="{BB962C8B-B14F-4D97-AF65-F5344CB8AC3E}">
        <p14:creationId xmlns:p14="http://schemas.microsoft.com/office/powerpoint/2010/main" val="1824956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await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await</a:t>
            </a:r>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a:t>await</a:t>
            </a:r>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doSomethingAsync()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Promise((resolve)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setTimeout(()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resolve(</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'Before'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doSomething();</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'After'</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4709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wrapper pour les </a:t>
            </a:r>
            <a:r>
              <a:rPr lang="fr-FR" i="1" dirty="0"/>
              <a:t>High Order</a:t>
            </a:r>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3922073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c#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a:t>ts </a:t>
            </a:r>
            <a:r>
              <a:rPr lang="fr-FR" dirty="0"/>
              <a:t>qui vers du </a:t>
            </a:r>
            <a:r>
              <a:rPr lang="fr-FR" b="1" dirty="0"/>
              <a:t>js</a:t>
            </a:r>
            <a:r>
              <a:rPr lang="fr-FR" dirty="0"/>
              <a:t> grâce à une commande « </a:t>
            </a:r>
            <a:r>
              <a:rPr lang="fr-FR" b="1" dirty="0"/>
              <a:t>tsc </a:t>
            </a:r>
            <a:r>
              <a:rPr lang="fr-FR" dirty="0"/>
              <a:t>»</a:t>
            </a:r>
          </a:p>
          <a:p>
            <a:endParaRPr lang="fr-FR" dirty="0"/>
          </a:p>
          <a:p>
            <a:r>
              <a:rPr lang="fr-FR" dirty="0"/>
              <a:t>Un outil pour le ts</a:t>
            </a:r>
          </a:p>
          <a:p>
            <a:pPr lvl="1"/>
            <a:r>
              <a:rPr lang="fr-FR" dirty="0"/>
              <a:t>Un Linter « </a:t>
            </a:r>
            <a:r>
              <a:rPr lang="fr-FR" b="1" dirty="0"/>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166473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3366501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866590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4070318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519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656342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99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83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968365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844842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2533607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119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459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2426096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769305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074587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72234F7-D761-43FB-91CD-930237F76A33}"/>
              </a:ext>
            </a:extLst>
          </p:cNvPr>
          <p:cNvSpPr>
            <a:spLocks noGrp="1"/>
          </p:cNvSpPr>
          <p:nvPr>
            <p:ph type="title"/>
          </p:nvPr>
        </p:nvSpPr>
        <p:spPr/>
        <p:txBody>
          <a:bodyPr/>
          <a:lstStyle/>
          <a:p>
            <a:r>
              <a:rPr lang="fr-FR" dirty="0"/>
              <a:t>React native</a:t>
            </a:r>
          </a:p>
        </p:txBody>
      </p:sp>
      <p:sp>
        <p:nvSpPr>
          <p:cNvPr id="5" name="Espace réservé du texte 4">
            <a:extLst>
              <a:ext uri="{FF2B5EF4-FFF2-40B4-BE49-F238E27FC236}">
                <a16:creationId xmlns:a16="http://schemas.microsoft.com/office/drawing/2014/main" id="{FC809531-6A0E-4C36-BC8A-942EB62E0058}"/>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1739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txBody>
          <a:bodyPr/>
          <a:lstStyle/>
          <a:p>
            <a:endParaRPr lang="fr-FR"/>
          </a:p>
        </p:txBody>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C5334DC-D8A3-4F9D-847A-C84CEC657A1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lstStyle/>
          <a:p>
            <a:r>
              <a:rPr lang="fr-FR" dirty="0"/>
              <a:t>2) React Native</a:t>
            </a:r>
          </a:p>
          <a:p>
            <a:pPr lvl="1"/>
            <a:r>
              <a:rPr lang="fr-FR" dirty="0"/>
              <a:t>Rappels sur ES6/S201x. Notion de transpileur.</a:t>
            </a:r>
          </a:p>
          <a:p>
            <a:pPr lvl="1"/>
            <a:r>
              <a:rPr lang="fr-FR" dirty="0"/>
              <a:t>React et le superset de JavaScript JSX.</a:t>
            </a:r>
          </a:p>
          <a:p>
            <a:pPr lvl="1"/>
            <a:r>
              <a:rPr lang="fr-FR" dirty="0"/>
              <a:t>React Native : principes clés, fonctionnement général.</a:t>
            </a:r>
          </a:p>
          <a:p>
            <a:pPr lvl="1"/>
            <a:r>
              <a:rPr lang="fr-FR" dirty="0"/>
              <a:t>Installation et configuration de React Native.</a:t>
            </a:r>
          </a:p>
          <a:p>
            <a:pPr lvl="1"/>
            <a:r>
              <a:rPr lang="fr-FR" dirty="0"/>
              <a:t>Outils de développement et de debug. </a:t>
            </a:r>
          </a:p>
          <a:p>
            <a:pPr lvl="1"/>
            <a:endParaRPr lang="fr-FR" dirty="0"/>
          </a:p>
          <a:p>
            <a:pPr lvl="1"/>
            <a:r>
              <a:rPr lang="fr-FR" dirty="0"/>
              <a:t>Travaux pratiques Installation et configuration de React Native. Maîtriser le debugger. </a:t>
            </a:r>
          </a:p>
          <a:p>
            <a:endParaRPr lang="fr-FR" dirty="0"/>
          </a:p>
        </p:txBody>
      </p:sp>
    </p:spTree>
    <p:extLst>
      <p:ext uri="{BB962C8B-B14F-4D97-AF65-F5344CB8AC3E}">
        <p14:creationId xmlns:p14="http://schemas.microsoft.com/office/powerpoint/2010/main" val="2532539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dirty="0"/>
              <a:t>Editeurs avancés pour le html/css/php/mysql/…</a:t>
            </a:r>
          </a:p>
        </p:txBody>
      </p:sp>
      <p:sp>
        <p:nvSpPr>
          <p:cNvPr id="6" name="Espace réservé du texte 5"/>
          <p:cNvSpPr>
            <a:spLocks noGrp="1"/>
          </p:cNvSpPr>
          <p:nvPr>
            <p:ph type="body" idx="1"/>
          </p:nvPr>
        </p:nvSpPr>
        <p:spPr/>
        <p:txBody>
          <a:bodyPr/>
          <a:lstStyle/>
          <a:p>
            <a:pPr algn="r"/>
            <a:r>
              <a:rPr lang="fr-FR" dirty="0"/>
              <a:t>VS Code</a:t>
            </a:r>
            <a:endParaRPr lang="fr-FR" b="0" dirty="0"/>
          </a:p>
        </p:txBody>
      </p:sp>
      <p:sp>
        <p:nvSpPr>
          <p:cNvPr id="7" name="Espace réservé du contenu 6"/>
          <p:cNvSpPr>
            <a:spLocks noGrp="1"/>
          </p:cNvSpPr>
          <p:nvPr>
            <p:ph sz="half" idx="2"/>
          </p:nvPr>
        </p:nvSpPr>
        <p:spPr/>
        <p:txBody>
          <a:bodyPr/>
          <a:lstStyle/>
          <a:p>
            <a:r>
              <a:rPr lang="fr-FR" dirty="0"/>
              <a:t>Gratuit, multi langues, plugins &amp; snippets, liaison debugger</a:t>
            </a:r>
          </a:p>
          <a:p>
            <a:r>
              <a:rPr lang="fr-FR" u="sng" dirty="0"/>
              <a:t>support GIT</a:t>
            </a:r>
          </a:p>
          <a:p>
            <a:r>
              <a:rPr lang="fr-FR" dirty="0"/>
              <a:t>Intégration react native + Android Tools </a:t>
            </a:r>
          </a:p>
        </p:txBody>
      </p:sp>
      <p:sp>
        <p:nvSpPr>
          <p:cNvPr id="8" name="Espace réservé du texte 7"/>
          <p:cNvSpPr>
            <a:spLocks noGrp="1"/>
          </p:cNvSpPr>
          <p:nvPr>
            <p:ph type="body" sz="quarter" idx="3"/>
          </p:nvPr>
        </p:nvSpPr>
        <p:spPr/>
        <p:txBody>
          <a:bodyPr/>
          <a:lstStyle/>
          <a:p>
            <a:r>
              <a:rPr lang="fr-FR" dirty="0"/>
              <a:t>Android studio</a:t>
            </a:r>
          </a:p>
        </p:txBody>
      </p:sp>
      <p:sp>
        <p:nvSpPr>
          <p:cNvPr id="9" name="Espace réservé du contenu 8"/>
          <p:cNvSpPr>
            <a:spLocks noGrp="1"/>
          </p:cNvSpPr>
          <p:nvPr>
            <p:ph sz="quarter" idx="4"/>
          </p:nvPr>
        </p:nvSpPr>
        <p:spPr/>
        <p:txBody>
          <a:bodyPr/>
          <a:lstStyle/>
          <a:p>
            <a:r>
              <a:rPr lang="fr-FR" dirty="0"/>
              <a:t>Gratuit, multi langues, plugins &amp; snippets, liaison debugger, </a:t>
            </a:r>
          </a:p>
          <a:p>
            <a:r>
              <a:rPr lang="fr-FR" dirty="0"/>
              <a:t>Pre-Install de Android DevTools, VM </a:t>
            </a:r>
          </a:p>
          <a:p>
            <a:r>
              <a:rPr lang="fr-FR" dirty="0"/>
              <a:t>Dev natif</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1842628" y="3451928"/>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7654798" y="3983394"/>
            <a:ext cx="1366868" cy="1034728"/>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14661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3" name="Flèche vers le bas 12"/>
            <p:cNvSpPr/>
            <p:nvPr/>
          </p:nvSpPr>
          <p:spPr>
            <a:xfrm rot="4400339">
              <a:off x="7547564" y="4499305"/>
              <a:ext cx="426112" cy="4311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pic>
        <p:nvPicPr>
          <p:cNvPr id="7170" name="Picture 2" descr="Android Studio 2.2 en version finale : Nougat, interfaces et performances">
            <a:extLst>
              <a:ext uri="{FF2B5EF4-FFF2-40B4-BE49-F238E27FC236}">
                <a16:creationId xmlns:a16="http://schemas.microsoft.com/office/drawing/2014/main" id="{D5B48BAB-CE40-4FF9-B9DC-6ACC0BB62A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687" y="3771593"/>
            <a:ext cx="4528008" cy="25346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e 9">
            <a:extLst>
              <a:ext uri="{FF2B5EF4-FFF2-40B4-BE49-F238E27FC236}">
                <a16:creationId xmlns:a16="http://schemas.microsoft.com/office/drawing/2014/main" id="{B166D143-4FD3-456A-AEEA-C28CB169A2E9}"/>
              </a:ext>
            </a:extLst>
          </p:cNvPr>
          <p:cNvGrpSpPr/>
          <p:nvPr/>
        </p:nvGrpSpPr>
        <p:grpSpPr>
          <a:xfrm>
            <a:off x="10040778" y="2700825"/>
            <a:ext cx="2357454" cy="2066925"/>
            <a:chOff x="7082571" y="3163975"/>
            <a:chExt cx="2309813" cy="2066925"/>
          </a:xfrm>
        </p:grpSpPr>
        <p:pic>
          <p:nvPicPr>
            <p:cNvPr id="15" name="Picture 2" descr="C:\Users\Alex\Desktop\7345610a78ba71a45f37XL.png">
              <a:extLst>
                <a:ext uri="{FF2B5EF4-FFF2-40B4-BE49-F238E27FC236}">
                  <a16:creationId xmlns:a16="http://schemas.microsoft.com/office/drawing/2014/main" id="{3B467D77-15E7-4406-8079-040579C7430D}"/>
                </a:ext>
              </a:extLst>
            </p:cNvPr>
            <p:cNvPicPr>
              <a:picLocks noChangeAspect="1" noChangeArrowheads="1"/>
            </p:cNvPicPr>
            <p:nvPr/>
          </p:nvPicPr>
          <p:blipFill>
            <a:blip r:embed="rId5" cstate="print"/>
            <a:srcRect/>
            <a:stretch>
              <a:fillRect/>
            </a:stretch>
          </p:blipFill>
          <p:spPr bwMode="auto">
            <a:xfrm rot="5685244">
              <a:off x="7204015" y="3042531"/>
              <a:ext cx="2066925" cy="2309813"/>
            </a:xfrm>
            <a:prstGeom prst="rect">
              <a:avLst/>
            </a:prstGeom>
            <a:noFill/>
          </p:spPr>
        </p:pic>
        <p:sp>
          <p:nvSpPr>
            <p:cNvPr id="16" name="ZoneTexte 15">
              <a:extLst>
                <a:ext uri="{FF2B5EF4-FFF2-40B4-BE49-F238E27FC236}">
                  <a16:creationId xmlns:a16="http://schemas.microsoft.com/office/drawing/2014/main" id="{42F5E044-E866-4476-9821-26A8BC6058C3}"/>
                </a:ext>
              </a:extLst>
            </p:cNvPr>
            <p:cNvSpPr txBox="1"/>
            <p:nvPr/>
          </p:nvSpPr>
          <p:spPr>
            <a:xfrm rot="21295296">
              <a:off x="7324236" y="3468644"/>
              <a:ext cx="1621689" cy="1077218"/>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a:t>
              </a:r>
            </a:p>
            <a:p>
              <a:r>
                <a:rPr lang="fr-FR" sz="1600" dirty="0">
                  <a:latin typeface="Permanent Marker" pitchFamily="2" charset="0"/>
                  <a:ea typeface="Permanent Marker" pitchFamily="2" charset="0"/>
                </a:rPr>
                <a:t>Install des </a:t>
              </a:r>
            </a:p>
            <a:p>
              <a:r>
                <a:rPr lang="fr-FR" sz="1600" dirty="0">
                  <a:latin typeface="Permanent Marker" pitchFamily="2" charset="0"/>
                  <a:ea typeface="Permanent Marker" pitchFamily="2" charset="0"/>
                </a:rPr>
                <a:t>devtools</a:t>
              </a:r>
            </a:p>
          </p:txBody>
        </p:sp>
        <p:sp>
          <p:nvSpPr>
            <p:cNvPr id="17" name="Flèche vers le bas 9">
              <a:extLst>
                <a:ext uri="{FF2B5EF4-FFF2-40B4-BE49-F238E27FC236}">
                  <a16:creationId xmlns:a16="http://schemas.microsoft.com/office/drawing/2014/main" id="{1154FD37-786C-4824-B6DA-1DD7B698F275}"/>
                </a:ext>
              </a:extLst>
            </p:cNvPr>
            <p:cNvSpPr/>
            <p:nvPr/>
          </p:nvSpPr>
          <p:spPr>
            <a:xfrm rot="1445431">
              <a:off x="7471099" y="4594089"/>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1A20276-83B3-4844-8C6A-FFB96A4BCA04}"/>
              </a:ext>
            </a:extLst>
          </p:cNvPr>
          <p:cNvSpPr>
            <a:spLocks noGrp="1"/>
          </p:cNvSpPr>
          <p:nvPr>
            <p:ph type="title"/>
          </p:nvPr>
        </p:nvSpPr>
        <p:spPr/>
        <p:txBody>
          <a:bodyPr/>
          <a:lstStyle/>
          <a:p>
            <a:r>
              <a:rPr lang="fr-FR" dirty="0"/>
              <a:t>Développement sur périphérique physique</a:t>
            </a:r>
          </a:p>
        </p:txBody>
      </p:sp>
      <p:sp>
        <p:nvSpPr>
          <p:cNvPr id="8" name="Espace réservé du contenu 7">
            <a:extLst>
              <a:ext uri="{FF2B5EF4-FFF2-40B4-BE49-F238E27FC236}">
                <a16:creationId xmlns:a16="http://schemas.microsoft.com/office/drawing/2014/main" id="{9A4DF72E-AD57-4957-9C09-4EB98A891E25}"/>
              </a:ext>
            </a:extLst>
          </p:cNvPr>
          <p:cNvSpPr>
            <a:spLocks noGrp="1"/>
          </p:cNvSpPr>
          <p:nvPr>
            <p:ph idx="1"/>
          </p:nvPr>
        </p:nvSpPr>
        <p:spPr/>
        <p:txBody>
          <a:bodyPr>
            <a:normAutofit fontScale="92500" lnSpcReduction="20000"/>
          </a:bodyPr>
          <a:lstStyle/>
          <a:p>
            <a:r>
              <a:rPr lang="fr-FR" dirty="0"/>
              <a:t>Android dev Tools (ou ADT) doit être ajouté au PATH de la machine</a:t>
            </a:r>
          </a:p>
          <a:p>
            <a:pPr lvl="2"/>
            <a:r>
              <a:rPr lang="fr-FR" dirty="0"/>
              <a:t>Android studio le fait pour nous* (sous Windows)</a:t>
            </a:r>
          </a:p>
          <a:p>
            <a:endParaRPr lang="fr-FR" dirty="0"/>
          </a:p>
          <a:p>
            <a:r>
              <a:rPr lang="fr-FR" dirty="0"/>
              <a:t>Branchez votre périphérique (téléphone, tablette)</a:t>
            </a:r>
          </a:p>
          <a:p>
            <a:pPr lvl="2"/>
            <a:r>
              <a:rPr lang="fr-FR" dirty="0"/>
              <a:t>Activer les options de développement </a:t>
            </a:r>
          </a:p>
          <a:p>
            <a:pPr lvl="4"/>
            <a:r>
              <a:rPr lang="fr-FR" dirty="0"/>
              <a:t>Cliquez 7 fois sur le numéro de version des paramètres </a:t>
            </a:r>
          </a:p>
          <a:p>
            <a:pPr lvl="2"/>
            <a:r>
              <a:rPr lang="fr-FR" dirty="0"/>
              <a:t>Activer le debug USB</a:t>
            </a:r>
          </a:p>
          <a:p>
            <a:pPr lvl="4"/>
            <a:r>
              <a:rPr lang="fr-FR" dirty="0"/>
              <a:t>Un certificat sera a valider à chaque connexion de debug USB</a:t>
            </a:r>
          </a:p>
          <a:p>
            <a:endParaRPr lang="fr-FR" dirty="0"/>
          </a:p>
          <a:p>
            <a:r>
              <a:rPr lang="fr-FR" dirty="0"/>
              <a:t>Redémarrer ADT en mode USB pour activer </a:t>
            </a:r>
          </a:p>
          <a:p>
            <a:pPr marL="0" indent="0">
              <a:buNone/>
            </a:pPr>
            <a:r>
              <a:rPr lang="fr-FR" dirty="0"/>
              <a:t>    le debug USB sur l’ordinateur</a:t>
            </a:r>
          </a:p>
          <a:p>
            <a:pPr lvl="7"/>
            <a:r>
              <a:rPr lang="fr-FR" dirty="0"/>
              <a:t>Commande :</a:t>
            </a:r>
          </a:p>
          <a:p>
            <a:pPr marL="1828800" lvl="4" indent="0">
              <a:buNone/>
            </a:pPr>
            <a:r>
              <a:rPr lang="fr-FR" dirty="0"/>
              <a:t>adt usb</a:t>
            </a:r>
          </a:p>
        </p:txBody>
      </p:sp>
      <p:pic>
        <p:nvPicPr>
          <p:cNvPr id="1026" name="Picture 2">
            <a:extLst>
              <a:ext uri="{FF2B5EF4-FFF2-40B4-BE49-F238E27FC236}">
                <a16:creationId xmlns:a16="http://schemas.microsoft.com/office/drawing/2014/main" id="{0544CB5C-0E8B-4D9A-8C9F-26EA36F71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849581"/>
            <a:ext cx="4156364" cy="415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48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jsx snippets</a:t>
            </a:r>
          </a:p>
          <a:p>
            <a:pPr lvl="1"/>
            <a:r>
              <a:rPr lang="fr-FR" dirty="0"/>
              <a:t>Snippets</a:t>
            </a:r>
          </a:p>
          <a:p>
            <a:pPr lvl="1"/>
            <a:r>
              <a:rPr lang="fr-FR" dirty="0"/>
              <a:t>esLint</a:t>
            </a:r>
          </a:p>
          <a:p>
            <a:r>
              <a:rPr lang="fr-FR" dirty="0"/>
              <a:t>Typescript react code snippets</a:t>
            </a:r>
          </a:p>
          <a:p>
            <a:pPr lvl="1"/>
            <a:r>
              <a:rPr lang="fr-FR" dirty="0"/>
              <a:t>Snippets</a:t>
            </a:r>
          </a:p>
          <a:p>
            <a:pPr lvl="1"/>
            <a:r>
              <a:rPr lang="fr-FR" dirty="0"/>
              <a:t>TsLint</a:t>
            </a:r>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3FE7A7B-B24E-4917-9E98-393E885F23C8}"/>
              </a:ext>
            </a:extLst>
          </p:cNvPr>
          <p:cNvSpPr>
            <a:spLocks noGrp="1"/>
          </p:cNvSpPr>
          <p:nvPr>
            <p:ph type="title"/>
          </p:nvPr>
        </p:nvSpPr>
        <p:spPr/>
        <p:txBody>
          <a:bodyPr/>
          <a:lstStyle/>
          <a:p>
            <a:r>
              <a:rPr lang="fr-FR" dirty="0"/>
              <a:t>IDE pour dev IOS</a:t>
            </a:r>
          </a:p>
        </p:txBody>
      </p:sp>
      <p:sp>
        <p:nvSpPr>
          <p:cNvPr id="8" name="Espace réservé du contenu 7">
            <a:extLst>
              <a:ext uri="{FF2B5EF4-FFF2-40B4-BE49-F238E27FC236}">
                <a16:creationId xmlns:a16="http://schemas.microsoft.com/office/drawing/2014/main" id="{23ED31FD-A370-465B-8EEE-E9C37A32EDB3}"/>
              </a:ext>
            </a:extLst>
          </p:cNvPr>
          <p:cNvSpPr>
            <a:spLocks noGrp="1"/>
          </p:cNvSpPr>
          <p:nvPr>
            <p:ph idx="1"/>
          </p:nvPr>
        </p:nvSpPr>
        <p:spPr/>
        <p:txBody>
          <a:bodyPr/>
          <a:lstStyle/>
          <a:p>
            <a:r>
              <a:rPr lang="fr-FR" dirty="0"/>
              <a:t>Malgré le partage de code pour toutes les plateformes</a:t>
            </a:r>
          </a:p>
          <a:p>
            <a:pPr lvl="1"/>
            <a:r>
              <a:rPr lang="fr-FR" dirty="0"/>
              <a:t>Pour IOS seul xcode permet d’assembler une appli apple</a:t>
            </a:r>
          </a:p>
          <a:p>
            <a:pPr lvl="1"/>
            <a:r>
              <a:rPr lang="fr-FR" dirty="0"/>
              <a:t>Xcode ne fonctionne que sur Mac osx et sur ipad</a:t>
            </a:r>
          </a:p>
          <a:p>
            <a:pPr lvl="1"/>
            <a:r>
              <a:rPr lang="fr-FR" dirty="0"/>
              <a:t>Le code peut être développer sur d’autres ide</a:t>
            </a:r>
          </a:p>
          <a:p>
            <a:pPr lvl="1"/>
            <a:endParaRPr lang="fr-FR" dirty="0"/>
          </a:p>
        </p:txBody>
      </p:sp>
      <p:pic>
        <p:nvPicPr>
          <p:cNvPr id="8194" name="Picture 2" descr="Devs might be able to write software on iPad and iPhone with Xcode">
            <a:extLst>
              <a:ext uri="{FF2B5EF4-FFF2-40B4-BE49-F238E27FC236}">
                <a16:creationId xmlns:a16="http://schemas.microsoft.com/office/drawing/2014/main" id="{C5AB18E0-F3B6-47AF-9482-E9CAFADF4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117" y="3429000"/>
            <a:ext cx="4809766" cy="270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70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Node.js &amp; npm </a:t>
            </a:r>
          </a:p>
        </p:txBody>
      </p:sp>
      <p:sp>
        <p:nvSpPr>
          <p:cNvPr id="2" name="Espace réservé du contenu 1"/>
          <p:cNvSpPr>
            <a:spLocks noGrp="1"/>
          </p:cNvSpPr>
          <p:nvPr>
            <p:ph idx="1"/>
          </p:nvPr>
        </p:nvSpPr>
        <p:spPr>
          <a:prstGeom prst="rect">
            <a:avLst/>
          </a:prstGeom>
        </p:spPr>
        <p:txBody>
          <a:bodyPr>
            <a:normAutofit lnSpcReduction="10000"/>
          </a:bodyPr>
          <a:lstStyle/>
          <a:p>
            <a:pPr>
              <a:buNone/>
            </a:pPr>
            <a:endParaRPr lang="fr-FR" dirty="0"/>
          </a:p>
          <a:p>
            <a:r>
              <a:rPr lang="fr-FR" dirty="0"/>
              <a:t>Node</a:t>
            </a:r>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pPr lvl="1"/>
            <a:r>
              <a:rPr lang="fr-FR" dirty="0"/>
              <a:t>Permet de faire fonctionner les outils nécessaires au développement écrit en JS/TS, compilation et test de l’application</a:t>
            </a:r>
          </a:p>
          <a:p>
            <a:endParaRPr lang="fr-FR" dirty="0"/>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343197" y="2414300"/>
            <a:ext cx="2324100" cy="1419225"/>
          </a:xfrm>
          <a:prstGeom prst="rect">
            <a:avLst/>
          </a:prstGeom>
          <a:noFill/>
          <a:ln w="9525">
            <a:noFill/>
            <a:miter lim="800000"/>
            <a:headEnd/>
            <a:tailEnd/>
          </a:ln>
          <a:effectLst/>
        </p:spPr>
      </p:pic>
      <p:grpSp>
        <p:nvGrpSpPr>
          <p:cNvPr id="7" name="Groupe 9"/>
          <p:cNvGrpSpPr/>
          <p:nvPr/>
        </p:nvGrpSpPr>
        <p:grpSpPr>
          <a:xfrm>
            <a:off x="10040035" y="79735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 dev</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Gestionnaire de dépendances</a:t>
            </a:r>
          </a:p>
          <a:p>
            <a:endParaRPr lang="fr-FR" dirty="0"/>
          </a:p>
          <a:p>
            <a:pPr lvl="1"/>
            <a:r>
              <a:rPr lang="fr-FR" dirty="0"/>
              <a:t>npm</a:t>
            </a:r>
          </a:p>
          <a:p>
            <a:pPr lvl="2"/>
            <a:r>
              <a:rPr lang="fr-FR" dirty="0"/>
              <a:t>Gestionnaire de dépendances principale de node.js</a:t>
            </a:r>
          </a:p>
          <a:p>
            <a:pPr lvl="2"/>
            <a:r>
              <a:rPr lang="fr-FR" dirty="0"/>
              <a:t>Permet de récupérer les outils nécessaires aux différentes taches</a:t>
            </a:r>
          </a:p>
          <a:p>
            <a:endParaRPr lang="fr-FR" dirty="0"/>
          </a:p>
          <a:p>
            <a:pPr lvl="1"/>
            <a:r>
              <a:rPr lang="fr-FR" dirty="0"/>
              <a:t>Yarn</a:t>
            </a:r>
          </a:p>
          <a:p>
            <a:pPr lvl="2"/>
            <a:r>
              <a:rPr lang="fr-FR" dirty="0"/>
              <a:t>Gestionnaire de dépendances secondaire pour node</a:t>
            </a:r>
          </a:p>
          <a:p>
            <a:pPr lvl="2"/>
            <a:r>
              <a:rPr lang="fr-FR" dirty="0"/>
              <a:t>Comme npm mais fournit par facebook</a:t>
            </a:r>
          </a:p>
          <a:p>
            <a:pPr lvl="2"/>
            <a:r>
              <a:rPr lang="fr-FR" dirty="0"/>
              <a:t>Souvent utilisé pour react </a:t>
            </a:r>
          </a:p>
          <a:p>
            <a:pPr lvl="1"/>
            <a:endParaRPr lang="fr-FR" dirty="0"/>
          </a:p>
        </p:txBody>
      </p:sp>
      <p:pic>
        <p:nvPicPr>
          <p:cNvPr id="5" name="Picture 3">
            <a:extLst>
              <a:ext uri="{FF2B5EF4-FFF2-40B4-BE49-F238E27FC236}">
                <a16:creationId xmlns:a16="http://schemas.microsoft.com/office/drawing/2014/main" id="{F21A24BF-2839-43BE-A5E1-9FF9B5E92E03}"/>
              </a:ext>
            </a:extLst>
          </p:cNvPr>
          <p:cNvPicPr>
            <a:picLocks noChangeAspect="1" noChangeArrowheads="1"/>
          </p:cNvPicPr>
          <p:nvPr/>
        </p:nvPicPr>
        <p:blipFill>
          <a:blip r:embed="rId3"/>
          <a:srcRect/>
          <a:stretch>
            <a:fillRect/>
          </a:stretch>
        </p:blipFill>
        <p:spPr bwMode="auto">
          <a:xfrm>
            <a:off x="7956507" y="1732855"/>
            <a:ext cx="3469221" cy="1351488"/>
          </a:xfrm>
          <a:prstGeom prst="rect">
            <a:avLst/>
          </a:prstGeom>
          <a:noFill/>
          <a:ln w="9525">
            <a:noFill/>
            <a:miter lim="800000"/>
            <a:headEnd/>
            <a:tailEnd/>
          </a:ln>
          <a:effectLst/>
        </p:spPr>
      </p:pic>
      <p:pic>
        <p:nvPicPr>
          <p:cNvPr id="6148" name="Picture 4" descr="Facebook's Yarn vs npm — Is Yarn really better? | by Nikhil John | Zero  Equals False | Medium">
            <a:extLst>
              <a:ext uri="{FF2B5EF4-FFF2-40B4-BE49-F238E27FC236}">
                <a16:creationId xmlns:a16="http://schemas.microsoft.com/office/drawing/2014/main" id="{80E27813-5334-4BE0-8DB4-532737AB6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970" y="4449401"/>
            <a:ext cx="3033758" cy="1454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30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a:t>Préconfiguré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install </a:t>
            </a:r>
            <a:r>
              <a:rPr lang="fr-FR" dirty="0"/>
              <a:t>–g  </a:t>
            </a:r>
            <a:r>
              <a:rPr lang="fr-FR" sz="2600" b="1" dirty="0"/>
              <a:t>packetname</a:t>
            </a:r>
            <a:r>
              <a:rPr lang="fr-FR" dirty="0"/>
              <a:t> packet2@version</a:t>
            </a:r>
          </a:p>
          <a:p>
            <a:pPr lvl="5"/>
            <a:r>
              <a:rPr lang="fr-FR" dirty="0"/>
              <a:t>-g : installation pour l’utilisateur courant, </a:t>
            </a:r>
          </a:p>
          <a:p>
            <a:pPr lvl="5"/>
            <a:r>
              <a:rPr lang="fr-FR" dirty="0"/>
              <a:t>sans –g installation pour le projet, dans le répertoire node_modules </a:t>
            </a:r>
          </a:p>
          <a:p>
            <a:pPr lvl="5"/>
            <a:r>
              <a:rPr lang="fr-FR" dirty="0"/>
              <a:t>--save permet l’ajout du paquet aux dépendances du projet</a:t>
            </a:r>
          </a:p>
          <a:p>
            <a:pPr lvl="2"/>
            <a:endParaRPr lang="fr-FR" dirty="0"/>
          </a:p>
          <a:p>
            <a:pPr lvl="2"/>
            <a:r>
              <a:rPr lang="fr-FR" dirty="0"/>
              <a:t>Npm start vs npm run monscript</a:t>
            </a:r>
          </a:p>
          <a:p>
            <a:pPr lvl="3"/>
            <a:r>
              <a:rPr lang="fr-FR" dirty="0"/>
              <a:t>Dans package.json, section scripts</a:t>
            </a:r>
          </a:p>
          <a:p>
            <a:pPr lvl="3"/>
            <a:r>
              <a:rPr lang="fr-FR" dirty="0"/>
              <a:t>Script name spécifiques nécessitant pas ‘run’ ex  npm test, npm install,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a:t>devDepencies</a:t>
            </a:r>
          </a:p>
          <a:p>
            <a:pPr algn="ctr"/>
            <a:r>
              <a:rPr lang="fr-FR" dirty="0"/>
              <a:t>dependencies</a:t>
            </a:r>
          </a:p>
        </p:txBody>
      </p:sp>
    </p:spTree>
    <p:extLst>
      <p:ext uri="{BB962C8B-B14F-4D97-AF65-F5344CB8AC3E}">
        <p14:creationId xmlns:p14="http://schemas.microsoft.com/office/powerpoint/2010/main" val="2446419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B1A33B-A963-4100-8D4B-76D7CD82D3EF}"/>
              </a:ext>
            </a:extLst>
          </p:cNvPr>
          <p:cNvSpPr>
            <a:spLocks noGrp="1"/>
          </p:cNvSpPr>
          <p:nvPr>
            <p:ph type="title"/>
          </p:nvPr>
        </p:nvSpPr>
        <p:spPr/>
        <p:txBody>
          <a:bodyPr/>
          <a:lstStyle/>
          <a:p>
            <a:r>
              <a:rPr lang="fr-FR" dirty="0"/>
              <a:t>Package node</a:t>
            </a:r>
          </a:p>
        </p:txBody>
      </p:sp>
      <p:sp>
        <p:nvSpPr>
          <p:cNvPr id="3" name="Espace réservé du contenu 2">
            <a:extLst>
              <a:ext uri="{FF2B5EF4-FFF2-40B4-BE49-F238E27FC236}">
                <a16:creationId xmlns:a16="http://schemas.microsoft.com/office/drawing/2014/main" id="{09D4911A-D148-4BF9-9891-E9B927577139}"/>
              </a:ext>
            </a:extLst>
          </p:cNvPr>
          <p:cNvSpPr>
            <a:spLocks noGrp="1"/>
          </p:cNvSpPr>
          <p:nvPr>
            <p:ph idx="1"/>
          </p:nvPr>
        </p:nvSpPr>
        <p:spPr/>
        <p:txBody>
          <a:bodyPr>
            <a:normAutofit lnSpcReduction="10000"/>
          </a:bodyPr>
          <a:lstStyle/>
          <a:p>
            <a:r>
              <a:rPr lang="fr-FR" dirty="0"/>
              <a:t>React native propose sous node une commande cli de scaffolding de projet</a:t>
            </a:r>
          </a:p>
          <a:p>
            <a:pPr lvl="2"/>
            <a:r>
              <a:rPr lang="fr-FR" dirty="0"/>
              <a:t>La structure du projet</a:t>
            </a:r>
          </a:p>
          <a:p>
            <a:pPr lvl="2"/>
            <a:r>
              <a:rPr lang="fr-FR" dirty="0"/>
              <a:t>La configuration de la plateforme</a:t>
            </a:r>
          </a:p>
          <a:p>
            <a:pPr lvl="2"/>
            <a:r>
              <a:rPr lang="fr-FR" dirty="0"/>
              <a:t>L’assemblage et l’envoie à android-tools pour le portage vers un périphérique  virtuelle ou physique</a:t>
            </a:r>
          </a:p>
          <a:p>
            <a:pPr marL="914400" lvl="2" indent="0" algn="ctr">
              <a:buNone/>
            </a:pPr>
            <a:endParaRPr lang="fr-FR" dirty="0"/>
          </a:p>
          <a:p>
            <a:pPr marL="914400" lvl="2" indent="0" algn="ctr">
              <a:buNone/>
            </a:pPr>
            <a:endParaRPr lang="fr-FR" b="1" dirty="0"/>
          </a:p>
          <a:p>
            <a:pPr marL="914400" lvl="2" indent="0" algn="ctr">
              <a:buNone/>
            </a:pPr>
            <a:r>
              <a:rPr lang="fr-FR" b="1" dirty="0"/>
              <a:t>npx react-native init </a:t>
            </a:r>
            <a:r>
              <a:rPr lang="fr-FR" i="1" dirty="0"/>
              <a:t>nom-du-projet</a:t>
            </a:r>
          </a:p>
          <a:p>
            <a:pPr lvl="2"/>
            <a:endParaRPr lang="fr-FR" dirty="0"/>
          </a:p>
          <a:p>
            <a:pPr lvl="2"/>
            <a:r>
              <a:rPr lang="fr-FR" dirty="0"/>
              <a:t>Il résulte un projet nodejs avec un fichier package.json offrant différents scripts d’exécution ainsi que la définition des dépendances du projet</a:t>
            </a:r>
          </a:p>
          <a:p>
            <a:pPr lvl="4"/>
            <a:r>
              <a:rPr lang="fr-FR" dirty="0"/>
              <a:t>Babel, ts, eslint et surtout </a:t>
            </a:r>
            <a:r>
              <a:rPr lang="fr-FR" b="1" dirty="0"/>
              <a:t>react </a:t>
            </a:r>
            <a:r>
              <a:rPr lang="fr-FR" dirty="0"/>
              <a:t>la base de react-native</a:t>
            </a:r>
          </a:p>
          <a:p>
            <a:pPr lvl="2"/>
            <a:endParaRPr lang="fr-FR" dirty="0"/>
          </a:p>
        </p:txBody>
      </p:sp>
    </p:spTree>
    <p:extLst>
      <p:ext uri="{BB962C8B-B14F-4D97-AF65-F5344CB8AC3E}">
        <p14:creationId xmlns:p14="http://schemas.microsoft.com/office/powerpoint/2010/main" val="1754960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gratuites</a:t>
            </a:r>
          </a:p>
          <a:p>
            <a:pPr lvl="1"/>
            <a:r>
              <a:rPr lang="fr-FR" dirty="0"/>
              <a:t>Github, GitLab</a:t>
            </a:r>
          </a:p>
          <a:p>
            <a:pPr lvl="2"/>
            <a:r>
              <a:rPr lang="fr-FR" dirty="0"/>
              <a:t>Hébergé ou officiel </a:t>
            </a:r>
          </a:p>
          <a:p>
            <a:pPr lvl="2"/>
            <a:r>
              <a:rPr lang="fr-FR" dirty="0"/>
              <a:t>1 repo / account</a:t>
            </a:r>
          </a:p>
          <a:p>
            <a:pPr lvl="2"/>
            <a:endParaRPr lang="fr-FR" dirty="0"/>
          </a:p>
          <a:p>
            <a:pPr lvl="1"/>
            <a:r>
              <a:rPr lang="fr-FR" dirty="0"/>
              <a:t>Altasian Bitbuckets </a:t>
            </a:r>
            <a:r>
              <a:rPr lang="fr-FR" sz="900" dirty="0"/>
              <a:t>*(Sélectionné pour le cours)</a:t>
            </a:r>
            <a:endParaRPr lang="fr-FR" dirty="0"/>
          </a:p>
          <a:p>
            <a:pPr lvl="2"/>
            <a:r>
              <a:rPr lang="fr-FR" dirty="0"/>
              <a:t>Multi-repository</a:t>
            </a:r>
          </a:p>
          <a:p>
            <a:pPr lvl="2"/>
            <a:r>
              <a:rPr lang="fr-FR" dirty="0"/>
              <a:t>Free (max 1Go/repo) ou payed account</a:t>
            </a:r>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423073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Git - bitbuckets</a:t>
            </a: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dirty="0"/>
          </a:p>
          <a:p>
            <a:r>
              <a:rPr lang="fr-FR" dirty="0"/>
              <a:t>Création d’un compte gratuit</a:t>
            </a:r>
          </a:p>
          <a:p>
            <a:pPr lvl="1"/>
            <a:r>
              <a:rPr lang="fr-FR" dirty="0">
                <a:hlinkClick r:id="rId3"/>
              </a:rPr>
              <a:t>https://bitbucket.org/account/signup/</a:t>
            </a:r>
            <a:endParaRPr lang="fr-FR" dirty="0"/>
          </a:p>
          <a:p>
            <a:pPr lvl="1"/>
            <a:r>
              <a:rPr lang="fr-FR" dirty="0">
                <a:hlinkClick r:id="rId4"/>
              </a:rPr>
              <a:t>https://bitbucket.org/account/signin/</a:t>
            </a:r>
            <a:endParaRPr lang="fr-FR" dirty="0"/>
          </a:p>
          <a:p>
            <a:endParaRPr lang="fr-FR" dirty="0"/>
          </a:p>
          <a:p>
            <a:r>
              <a:rPr lang="fr-FR" dirty="0"/>
              <a:t>Création 1ere repository</a:t>
            </a:r>
          </a:p>
          <a:p>
            <a:pPr lvl="1"/>
            <a:r>
              <a:rPr lang="fr-FR" dirty="0"/>
              <a:t>Edit, commit, approuve du readme.md</a:t>
            </a:r>
          </a:p>
          <a:p>
            <a:pPr lvl="1"/>
            <a:r>
              <a:rPr lang="fr-FR" dirty="0"/>
              <a:t>Clone local de la repository</a:t>
            </a:r>
          </a:p>
          <a:p>
            <a:endParaRPr lang="fr-FR" dirty="0"/>
          </a:p>
          <a:p>
            <a:r>
              <a:rPr lang="fr-FR" dirty="0"/>
              <a:t>Ouverture du répertoire sous Visual Studio Code</a:t>
            </a:r>
          </a:p>
          <a:p>
            <a:pPr lvl="1"/>
            <a:r>
              <a:rPr lang="fr-FR" dirty="0"/>
              <a:t>Edition du readme.md sou vscode</a:t>
            </a:r>
          </a:p>
          <a:p>
            <a:pPr lvl="1"/>
            <a:r>
              <a:rPr lang="fr-FR" dirty="0"/>
              <a:t>1</a:t>
            </a:r>
            <a:r>
              <a:rPr lang="fr-FR" baseline="30000" dirty="0"/>
              <a:t>er</a:t>
            </a:r>
            <a:r>
              <a:rPr lang="fr-FR" dirty="0"/>
              <a:t> commit &amp; push</a:t>
            </a:r>
          </a:p>
          <a:p>
            <a:endParaRPr lang="fr-FR" dirty="0"/>
          </a:p>
          <a:p>
            <a:r>
              <a:rPr lang="fr-FR" dirty="0"/>
              <a:t>Approuve commit</a:t>
            </a:r>
          </a:p>
          <a:p>
            <a:pPr lvl="1"/>
            <a:endParaRPr lang="fr-FR" dirty="0"/>
          </a:p>
        </p:txBody>
      </p:sp>
    </p:spTree>
    <p:extLst>
      <p:ext uri="{BB962C8B-B14F-4D97-AF65-F5344CB8AC3E}">
        <p14:creationId xmlns:p14="http://schemas.microsoft.com/office/powerpoint/2010/main" val="1127999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p:txBody>
          <a:bodyPr>
            <a:normAutofit fontScale="92500" lnSpcReduction="10000"/>
          </a:bodyPr>
          <a:lstStyle/>
          <a:p>
            <a:r>
              <a:rPr lang="fr-FR" dirty="0"/>
              <a:t>Webpack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Angular/cli nous fourni un environnement </a:t>
            </a:r>
          </a:p>
          <a:p>
            <a:pPr marL="914400" lvl="2" indent="0">
              <a:buNone/>
            </a:pPr>
            <a:r>
              <a:rPr lang="fr-FR" dirty="0"/>
              <a:t>webpack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ts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0A85B-69AE-4796-A215-4BD8C35890A6}"/>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normAutofit/>
          </a:bodyPr>
          <a:lstStyle/>
          <a:p>
            <a:r>
              <a:rPr lang="fr-FR" dirty="0"/>
              <a:t>Dans cette partie, React Native, nous avons abordé :</a:t>
            </a:r>
          </a:p>
          <a:p>
            <a:pPr lvl="1"/>
            <a:r>
              <a:rPr lang="fr-FR" dirty="0"/>
              <a:t>Rappels sur ES6/S201x. </a:t>
            </a:r>
          </a:p>
          <a:p>
            <a:pPr lvl="1"/>
            <a:r>
              <a:rPr lang="fr-FR" dirty="0"/>
              <a:t>Bonnes pratiques ES</a:t>
            </a:r>
          </a:p>
          <a:p>
            <a:pPr lvl="1"/>
            <a:r>
              <a:rPr lang="fr-FR" dirty="0"/>
              <a:t>Concept </a:t>
            </a:r>
            <a:r>
              <a:rPr lang="fr-FR" dirty="0" err="1"/>
              <a:t>async</a:t>
            </a:r>
            <a:r>
              <a:rPr lang="fr-FR" dirty="0"/>
              <a:t> et les promises </a:t>
            </a:r>
          </a:p>
          <a:p>
            <a:pPr lvl="1"/>
            <a:r>
              <a:rPr lang="fr-FR" dirty="0"/>
              <a:t>Notion de </a:t>
            </a:r>
            <a:r>
              <a:rPr lang="fr-FR" dirty="0" err="1"/>
              <a:t>transpileur</a:t>
            </a:r>
            <a:r>
              <a:rPr lang="fr-FR" dirty="0"/>
              <a:t> et </a:t>
            </a:r>
            <a:r>
              <a:rPr lang="fr-FR" dirty="0" err="1"/>
              <a:t>typescript</a:t>
            </a:r>
            <a:endParaRPr lang="fr-FR" dirty="0"/>
          </a:p>
          <a:p>
            <a:pPr lvl="1"/>
            <a:r>
              <a:rPr lang="fr-FR" dirty="0"/>
              <a:t>Typage TS</a:t>
            </a:r>
          </a:p>
          <a:p>
            <a:pPr lvl="1"/>
            <a:r>
              <a:rPr lang="fr-FR" dirty="0"/>
              <a:t>Interface TS</a:t>
            </a:r>
          </a:p>
          <a:p>
            <a:pPr lvl="1"/>
            <a:endParaRPr lang="fr-FR" dirty="0"/>
          </a:p>
          <a:p>
            <a:endParaRPr lang="fr-FR" dirty="0"/>
          </a:p>
        </p:txBody>
      </p:sp>
    </p:spTree>
    <p:extLst>
      <p:ext uri="{BB962C8B-B14F-4D97-AF65-F5344CB8AC3E}">
        <p14:creationId xmlns:p14="http://schemas.microsoft.com/office/powerpoint/2010/main" val="1284316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00833FC-85ED-AA0F-DE96-93B5277E801D}"/>
              </a:ext>
            </a:extLst>
          </p:cNvPr>
          <p:cNvSpPr>
            <a:spLocks noGrp="1"/>
          </p:cNvSpPr>
          <p:nvPr>
            <p:ph type="title"/>
          </p:nvPr>
        </p:nvSpPr>
        <p:spPr/>
        <p:txBody>
          <a:bodyPr/>
          <a:lstStyle/>
          <a:p>
            <a:r>
              <a:rPr lang="fr-FR" dirty="0" err="1"/>
              <a:t>ReacT</a:t>
            </a:r>
            <a:endParaRPr lang="fr-FR" dirty="0"/>
          </a:p>
        </p:txBody>
      </p:sp>
      <p:sp>
        <p:nvSpPr>
          <p:cNvPr id="6" name="Espace réservé du texte 5">
            <a:extLst>
              <a:ext uri="{FF2B5EF4-FFF2-40B4-BE49-F238E27FC236}">
                <a16:creationId xmlns:a16="http://schemas.microsoft.com/office/drawing/2014/main" id="{85345B97-F13C-E237-AB90-3BECB3AFEB5B}"/>
              </a:ext>
            </a:extLst>
          </p:cNvPr>
          <p:cNvSpPr>
            <a:spLocks noGrp="1"/>
          </p:cNvSpPr>
          <p:nvPr>
            <p:ph type="body" idx="1"/>
          </p:nvPr>
        </p:nvSpPr>
        <p:spPr/>
        <p:txBody>
          <a:bodyPr>
            <a:normAutofit/>
          </a:bodyPr>
          <a:lstStyle/>
          <a:p>
            <a:r>
              <a:rPr lang="fr-FR" dirty="0"/>
              <a:t>React-native c’est avant tout du REACT</a:t>
            </a:r>
          </a:p>
        </p:txBody>
      </p:sp>
    </p:spTree>
    <p:extLst>
      <p:ext uri="{BB962C8B-B14F-4D97-AF65-F5344CB8AC3E}">
        <p14:creationId xmlns:p14="http://schemas.microsoft.com/office/powerpoint/2010/main" val="1222178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js/ts,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1798456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ts (webpack/babel)</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249128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0E80B-9706-4520-9C40-4CD8443844D9}"/>
              </a:ext>
            </a:extLst>
          </p:cNvPr>
          <p:cNvSpPr>
            <a:spLocks noGrp="1"/>
          </p:cNvSpPr>
          <p:nvPr>
            <p:ph type="title"/>
          </p:nvPr>
        </p:nvSpPr>
        <p:spPr/>
        <p:txBody>
          <a:bodyPr/>
          <a:lstStyle/>
          <a:p>
            <a:r>
              <a:rPr lang="fr-FR" dirty="0"/>
              <a:t>Les composants</a:t>
            </a:r>
          </a:p>
        </p:txBody>
      </p:sp>
      <p:sp>
        <p:nvSpPr>
          <p:cNvPr id="3" name="Espace réservé du contenu 2">
            <a:extLst>
              <a:ext uri="{FF2B5EF4-FFF2-40B4-BE49-F238E27FC236}">
                <a16:creationId xmlns:a16="http://schemas.microsoft.com/office/drawing/2014/main" id="{C5B5D8DE-61C1-42AD-A91D-04D85EA776F4}"/>
              </a:ext>
            </a:extLst>
          </p:cNvPr>
          <p:cNvSpPr>
            <a:spLocks noGrp="1"/>
          </p:cNvSpPr>
          <p:nvPr>
            <p:ph idx="1"/>
          </p:nvPr>
        </p:nvSpPr>
        <p:spPr/>
        <p:txBody>
          <a:bodyPr>
            <a:normAutofit fontScale="77500" lnSpcReduction="20000"/>
          </a:bodyPr>
          <a:lstStyle/>
          <a:p>
            <a:r>
              <a:rPr lang="fr-FR" dirty="0"/>
              <a:t>L’application est découpée en hiérarchie dé composant</a:t>
            </a:r>
          </a:p>
          <a:p>
            <a:pPr lvl="1"/>
            <a:r>
              <a:rPr lang="fr-FR" dirty="0"/>
              <a:t>Un composant est une balise utilisé dans l’app</a:t>
            </a:r>
          </a:p>
          <a:p>
            <a:pPr lvl="1"/>
            <a:endParaRPr lang="fr-FR" dirty="0"/>
          </a:p>
          <a:p>
            <a:pPr lvl="1"/>
            <a:r>
              <a:rPr lang="fr-FR" dirty="0"/>
              <a:t>Un composant est composé</a:t>
            </a:r>
          </a:p>
          <a:p>
            <a:pPr lvl="2"/>
            <a:r>
              <a:rPr lang="fr-FR" dirty="0"/>
              <a:t>Un </a:t>
            </a:r>
            <a:r>
              <a:rPr lang="fr-FR" b="1" dirty="0"/>
              <a:t>model</a:t>
            </a:r>
          </a:p>
          <a:p>
            <a:pPr lvl="3"/>
            <a:r>
              <a:rPr lang="fr-FR" b="1" dirty="0"/>
              <a:t>Des</a:t>
            </a:r>
            <a:r>
              <a:rPr lang="fr-FR" dirty="0"/>
              <a:t> </a:t>
            </a:r>
            <a:r>
              <a:rPr lang="fr-FR" b="1" dirty="0"/>
              <a:t>données</a:t>
            </a:r>
            <a:r>
              <a:rPr lang="fr-FR" dirty="0"/>
              <a:t> la composant</a:t>
            </a:r>
          </a:p>
          <a:p>
            <a:pPr lvl="3"/>
            <a:r>
              <a:rPr lang="fr-FR" dirty="0"/>
              <a:t>Des actions possible </a:t>
            </a:r>
          </a:p>
          <a:p>
            <a:pPr lvl="2"/>
            <a:endParaRPr lang="fr-FR" dirty="0"/>
          </a:p>
          <a:p>
            <a:pPr lvl="2"/>
            <a:r>
              <a:rPr lang="fr-FR" dirty="0"/>
              <a:t>Sa représentation ou </a:t>
            </a:r>
            <a:r>
              <a:rPr lang="fr-FR" b="1" i="1" dirty="0"/>
              <a:t>render</a:t>
            </a:r>
          </a:p>
          <a:p>
            <a:pPr lvl="3"/>
            <a:r>
              <a:rPr lang="fr-FR" dirty="0"/>
              <a:t>Des </a:t>
            </a:r>
            <a:r>
              <a:rPr lang="fr-FR" b="1" dirty="0"/>
              <a:t>composants enfants</a:t>
            </a:r>
          </a:p>
          <a:p>
            <a:pPr lvl="3"/>
            <a:r>
              <a:rPr lang="fr-FR" dirty="0"/>
              <a:t>Du style</a:t>
            </a:r>
          </a:p>
          <a:p>
            <a:pPr lvl="1"/>
            <a:endParaRPr lang="fr-FR" dirty="0"/>
          </a:p>
          <a:p>
            <a:pPr lvl="1"/>
            <a:r>
              <a:rPr lang="fr-FR" dirty="0"/>
              <a:t>Il possède des valeurs d’entrée </a:t>
            </a:r>
          </a:p>
          <a:p>
            <a:pPr lvl="2"/>
            <a:r>
              <a:rPr lang="fr-FR" dirty="0"/>
              <a:t>Props</a:t>
            </a:r>
          </a:p>
          <a:p>
            <a:pPr lvl="1"/>
            <a:endParaRPr lang="fr-FR" dirty="0"/>
          </a:p>
          <a:p>
            <a:pPr lvl="1"/>
            <a:r>
              <a:rPr lang="fr-FR" dirty="0"/>
              <a:t>Il </a:t>
            </a:r>
            <a:r>
              <a:rPr lang="fr-FR" b="1" dirty="0"/>
              <a:t>peut possède </a:t>
            </a:r>
            <a:r>
              <a:rPr lang="fr-FR" dirty="0"/>
              <a:t>un </a:t>
            </a:r>
            <a:r>
              <a:rPr lang="fr-FR" b="1" dirty="0"/>
              <a:t>état </a:t>
            </a:r>
            <a:r>
              <a:rPr lang="fr-FR" dirty="0"/>
              <a:t>qui lui est propre</a:t>
            </a:r>
          </a:p>
          <a:p>
            <a:pPr lvl="2"/>
            <a:r>
              <a:rPr lang="fr-FR" dirty="0"/>
              <a:t>state</a:t>
            </a:r>
          </a:p>
        </p:txBody>
      </p:sp>
      <p:pic>
        <p:nvPicPr>
          <p:cNvPr id="3074" name="Picture 2" descr="Pensées de mon jardin – SAINT ANDRE D'OLERARGUES – LE BLOG de Gérard LAVAL">
            <a:extLst>
              <a:ext uri="{FF2B5EF4-FFF2-40B4-BE49-F238E27FC236}">
                <a16:creationId xmlns:a16="http://schemas.microsoft.com/office/drawing/2014/main" id="{733BE45C-92DC-4E2B-A8BC-23577B240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825" y="2366963"/>
            <a:ext cx="44767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720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47D857A-0F89-4AF5-86ED-81C03369CF36}"/>
              </a:ext>
            </a:extLst>
          </p:cNvPr>
          <p:cNvSpPr>
            <a:spLocks noGrp="1"/>
          </p:cNvSpPr>
          <p:nvPr>
            <p:ph type="title"/>
          </p:nvPr>
        </p:nvSpPr>
        <p:spPr/>
        <p:txBody>
          <a:bodyPr/>
          <a:lstStyle/>
          <a:p>
            <a:r>
              <a:rPr lang="fr-FR" dirty="0"/>
              <a:t>Props</a:t>
            </a:r>
          </a:p>
        </p:txBody>
      </p:sp>
      <p:sp>
        <p:nvSpPr>
          <p:cNvPr id="5" name="Espace réservé du contenu 4">
            <a:extLst>
              <a:ext uri="{FF2B5EF4-FFF2-40B4-BE49-F238E27FC236}">
                <a16:creationId xmlns:a16="http://schemas.microsoft.com/office/drawing/2014/main" id="{32E85F83-DBC1-4B63-854B-A08A294271A5}"/>
              </a:ext>
            </a:extLst>
          </p:cNvPr>
          <p:cNvSpPr>
            <a:spLocks noGrp="1"/>
          </p:cNvSpPr>
          <p:nvPr>
            <p:ph idx="1"/>
          </p:nvPr>
        </p:nvSpPr>
        <p:spPr/>
        <p:txBody>
          <a:bodyPr>
            <a:normAutofit/>
          </a:bodyPr>
          <a:lstStyle/>
          <a:p>
            <a:r>
              <a:rPr lang="fr-FR" dirty="0"/>
              <a:t>On appelles </a:t>
            </a:r>
            <a:r>
              <a:rPr lang="fr-FR" b="1" i="1" dirty="0"/>
              <a:t>props</a:t>
            </a:r>
            <a:r>
              <a:rPr lang="fr-FR" dirty="0"/>
              <a:t> les valeurs fournis aux composants</a:t>
            </a:r>
          </a:p>
          <a:p>
            <a:pPr lvl="1"/>
            <a:r>
              <a:rPr lang="fr-FR" dirty="0"/>
              <a:t>Chaque attributs présent dans une balise de composant </a:t>
            </a:r>
          </a:p>
          <a:p>
            <a:pPr lvl="2"/>
            <a:endParaRPr lang="fr-FR" dirty="0"/>
          </a:p>
          <a:p>
            <a:pPr lvl="2"/>
            <a:r>
              <a:rPr lang="fr-FR" dirty="0"/>
              <a:t>Disponible dans le composants par un objet de valeur communément appelé </a:t>
            </a:r>
            <a:r>
              <a:rPr lang="fr-FR" b="1" i="1" dirty="0"/>
              <a:t>props</a:t>
            </a:r>
          </a:p>
          <a:p>
            <a:pPr lvl="2"/>
            <a:endParaRPr lang="fr-FR" dirty="0"/>
          </a:p>
          <a:p>
            <a:pPr lvl="2"/>
            <a:r>
              <a:rPr lang="fr-FR" dirty="0"/>
              <a:t>Les </a:t>
            </a:r>
            <a:r>
              <a:rPr lang="fr-FR" b="1" i="1" dirty="0"/>
              <a:t>props</a:t>
            </a:r>
            <a:r>
              <a:rPr lang="fr-FR" dirty="0"/>
              <a:t> sont </a:t>
            </a:r>
            <a:r>
              <a:rPr lang="fr-FR" b="1" dirty="0"/>
              <a:t>en lecture seul</a:t>
            </a:r>
            <a:endParaRPr lang="fr-FR" dirty="0"/>
          </a:p>
          <a:p>
            <a:pPr lvl="2"/>
            <a:endParaRPr lang="fr-FR" dirty="0"/>
          </a:p>
          <a:p>
            <a:pPr lvl="2"/>
            <a:r>
              <a:rPr lang="fr-FR" dirty="0"/>
              <a:t>Lorsque le parent d’un composant met à jour les </a:t>
            </a:r>
            <a:r>
              <a:rPr lang="fr-FR" b="1" i="1" dirty="0"/>
              <a:t>props</a:t>
            </a:r>
            <a:r>
              <a:rPr lang="fr-FR" dirty="0"/>
              <a:t> d’un enfants, le composant enfant effectuera une nouvelle fois le </a:t>
            </a:r>
            <a:r>
              <a:rPr lang="fr-FR" b="1" i="1" dirty="0"/>
              <a:t>render </a:t>
            </a:r>
            <a:r>
              <a:rPr lang="fr-FR" dirty="0"/>
              <a:t>du composant</a:t>
            </a:r>
          </a:p>
          <a:p>
            <a:pPr lvl="3"/>
            <a:r>
              <a:rPr lang="fr-FR" dirty="0"/>
              <a:t>Mettra a jour les </a:t>
            </a:r>
            <a:r>
              <a:rPr lang="fr-FR" b="1" i="1" dirty="0"/>
              <a:t>props</a:t>
            </a:r>
            <a:r>
              <a:rPr lang="fr-FR" dirty="0"/>
              <a:t> de ses enfants lors du </a:t>
            </a:r>
            <a:r>
              <a:rPr lang="fr-FR" b="1" i="1" dirty="0"/>
              <a:t>render</a:t>
            </a:r>
          </a:p>
        </p:txBody>
      </p:sp>
    </p:spTree>
    <p:extLst>
      <p:ext uri="{BB962C8B-B14F-4D97-AF65-F5344CB8AC3E}">
        <p14:creationId xmlns:p14="http://schemas.microsoft.com/office/powerpoint/2010/main" val="633182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70000" lnSpcReduction="20000"/>
          </a:bodyPr>
          <a:lstStyle/>
          <a:p>
            <a:r>
              <a:rPr lang="fr-FR" dirty="0"/>
              <a:t>Un component</a:t>
            </a:r>
          </a:p>
          <a:p>
            <a:pPr lvl="1"/>
            <a:r>
              <a:rPr lang="fr-FR" dirty="0"/>
              <a:t>Reçoit des </a:t>
            </a:r>
            <a:r>
              <a:rPr lang="fr-FR" b="1" i="1" dirty="0"/>
              <a:t>props</a:t>
            </a:r>
            <a:r>
              <a:rPr lang="fr-FR" dirty="0"/>
              <a:t> </a:t>
            </a:r>
          </a:p>
          <a:p>
            <a:pPr marL="457200" lvl="1" indent="0">
              <a:buNone/>
            </a:pPr>
            <a:r>
              <a:rPr lang="fr-FR" dirty="0"/>
              <a:t>(en lecture seul)</a:t>
            </a:r>
          </a:p>
          <a:p>
            <a:pPr lvl="1"/>
            <a:endParaRPr lang="fr-FR" dirty="0"/>
          </a:p>
          <a:p>
            <a:pPr lvl="1"/>
            <a:r>
              <a:rPr lang="fr-FR" b="1" dirty="0"/>
              <a:t>Commence</a:t>
            </a:r>
            <a:r>
              <a:rPr lang="fr-FR" dirty="0"/>
              <a:t> toujours </a:t>
            </a:r>
          </a:p>
          <a:p>
            <a:pPr marL="457200" lvl="1" indent="0">
              <a:buNone/>
            </a:pPr>
            <a:r>
              <a:rPr lang="fr-FR" dirty="0"/>
              <a:t>par une </a:t>
            </a:r>
            <a:r>
              <a:rPr lang="fr-FR" b="1" dirty="0"/>
              <a:t>majuscule</a:t>
            </a:r>
          </a:p>
          <a:p>
            <a:pPr lvl="2"/>
            <a:r>
              <a:rPr lang="fr-FR" dirty="0"/>
              <a:t>Pour dissocier les</a:t>
            </a:r>
          </a:p>
          <a:p>
            <a:pPr marL="914400" lvl="2" indent="0">
              <a:buNone/>
            </a:pPr>
            <a:r>
              <a:rPr lang="fr-FR" dirty="0"/>
              <a:t>Composant et les html</a:t>
            </a:r>
          </a:p>
          <a:p>
            <a:pPr marL="457200" lvl="1" indent="0">
              <a:buNone/>
            </a:pPr>
            <a:endParaRPr lang="fr-FR" dirty="0"/>
          </a:p>
          <a:p>
            <a:pPr lvl="1"/>
            <a:endParaRPr lang="fr-FR" dirty="0"/>
          </a:p>
          <a:p>
            <a:pPr lvl="1"/>
            <a:r>
              <a:rPr lang="fr-FR" dirty="0"/>
              <a:t>Gère son cycle de vie</a:t>
            </a:r>
          </a:p>
          <a:p>
            <a:pPr lvl="2"/>
            <a:r>
              <a:rPr lang="fr-FR" dirty="0"/>
              <a:t>Si statefull ou hooks</a:t>
            </a:r>
          </a:p>
          <a:p>
            <a:pPr lvl="3"/>
            <a:r>
              <a:rPr lang="fr-FR" dirty="0"/>
              <a:t>Cf. cycle de vie</a:t>
            </a:r>
          </a:p>
          <a:p>
            <a:pPr lvl="1"/>
            <a:endParaRPr lang="fr-FR" dirty="0"/>
          </a:p>
          <a:p>
            <a:pPr lvl="1"/>
            <a:r>
              <a:rPr lang="fr-FR" dirty="0"/>
              <a:t>Il existe 2 types de component</a:t>
            </a:r>
          </a:p>
          <a:p>
            <a:pPr lvl="2"/>
            <a:r>
              <a:rPr lang="fr-FR" dirty="0"/>
              <a:t>Les </a:t>
            </a:r>
            <a:r>
              <a:rPr lang="fr-FR" b="1" i="1" dirty="0"/>
              <a:t>function</a:t>
            </a:r>
            <a:r>
              <a:rPr lang="fr-FR" dirty="0"/>
              <a:t>, composants simple exprimant des valeurs (</a:t>
            </a:r>
            <a:r>
              <a:rPr lang="fr-FR" b="1" dirty="0"/>
              <a:t>stateless </a:t>
            </a:r>
            <a:r>
              <a:rPr lang="fr-FR" dirty="0"/>
              <a:t>ou avec hooks)</a:t>
            </a:r>
          </a:p>
          <a:p>
            <a:pPr lvl="2"/>
            <a:r>
              <a:rPr lang="fr-FR" dirty="0"/>
              <a:t>Les objets </a:t>
            </a:r>
            <a:r>
              <a:rPr lang="fr-FR" b="1" i="1" dirty="0"/>
              <a:t>class</a:t>
            </a:r>
            <a:r>
              <a:rPr lang="fr-FR" dirty="0"/>
              <a:t>, composants plus complexe et plus lourd, gérant plus d’interactions (</a:t>
            </a:r>
            <a:r>
              <a:rPr lang="fr-FR" b="1" dirty="0"/>
              <a:t>statefull</a:t>
            </a:r>
            <a:r>
              <a:rPr lang="fr-FR" dirty="0"/>
              <a:t>)</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834658"/>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133060"/>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400" b="1" dirty="0"/>
              <a:t>A</a:t>
            </a:r>
            <a:r>
              <a:rPr lang="fr-FR" dirty="0"/>
              <a:t>lexandre </a:t>
            </a:r>
          </a:p>
          <a:p>
            <a:pPr algn="ctr"/>
            <a:r>
              <a:rPr lang="fr-FR" dirty="0"/>
              <a:t>pas</a:t>
            </a:r>
          </a:p>
          <a:p>
            <a:pPr algn="ctr"/>
            <a:r>
              <a:rPr lang="fr-FR" sz="28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F7B6470-5CEC-4161-982B-069B773B7673}"/>
              </a:ext>
            </a:extLst>
          </p:cNvPr>
          <p:cNvSpPr>
            <a:spLocks noGrp="1"/>
          </p:cNvSpPr>
          <p:nvPr>
            <p:ph type="title"/>
          </p:nvPr>
        </p:nvSpPr>
        <p:spPr/>
        <p:txBody>
          <a:bodyPr/>
          <a:lstStyle/>
          <a:p>
            <a:r>
              <a:rPr lang="fr-FR" dirty="0"/>
              <a:t>Introduction</a:t>
            </a:r>
          </a:p>
        </p:txBody>
      </p:sp>
      <p:sp>
        <p:nvSpPr>
          <p:cNvPr id="5" name="Espace réservé du texte 4">
            <a:extLst>
              <a:ext uri="{FF2B5EF4-FFF2-40B4-BE49-F238E27FC236}">
                <a16:creationId xmlns:a16="http://schemas.microsoft.com/office/drawing/2014/main" id="{D74095DC-81E0-44E8-8350-4DB0BEA5817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8631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/*comm.*/</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jsx </a:t>
            </a:r>
          </a:p>
          <a:p>
            <a:pPr lvl="3"/>
            <a:r>
              <a:rPr lang="fr-FR" sz="2800" b="1" dirty="0">
                <a:sym typeface="Wingdings" panose="05000000000000000000" pitchFamily="2" charset="2"/>
              </a:rPr>
              <a:t>{</a:t>
            </a:r>
            <a:r>
              <a:rPr lang="fr-FR" dirty="0">
                <a:sym typeface="Wingdings" panose="05000000000000000000" pitchFamily="2" charset="2"/>
              </a:rPr>
              <a:t> monarray.map(e=&gt;{&lt;balise/&gt;}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App(props)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parcour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props.logos.map(</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xhtml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className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style={{textAlign:’center’, fontWeight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a:t>Composant.jsx </a:t>
            </a:r>
          </a:p>
          <a:p>
            <a:pPr marL="396875" lvl="7" indent="0">
              <a:buNone/>
            </a:pPr>
            <a:r>
              <a:rPr lang="fr-FR" b="1" dirty="0"/>
              <a:t>Import</a:t>
            </a:r>
            <a:r>
              <a:rPr lang="fr-FR" dirty="0"/>
              <a:t> MonComponent </a:t>
            </a:r>
            <a:r>
              <a:rPr lang="fr-FR" b="1" dirty="0"/>
              <a:t>from</a:t>
            </a:r>
            <a:r>
              <a:rPr lang="fr-FR" dirty="0"/>
              <a:t> ’./moncomponent/moncomponent’</a:t>
            </a:r>
          </a:p>
          <a:p>
            <a:pPr marL="396875" lvl="7" indent="0">
              <a:buNone/>
            </a:pPr>
            <a:r>
              <a:rPr lang="fr-FR" b="1" dirty="0"/>
              <a:t>function</a:t>
            </a:r>
            <a:r>
              <a:rPr lang="fr-FR" dirty="0"/>
              <a:t>(props){ </a:t>
            </a:r>
          </a:p>
          <a:p>
            <a:pPr marL="396875" lvl="7" indent="0">
              <a:buNone/>
            </a:pPr>
            <a:r>
              <a:rPr lang="fr-FR" dirty="0"/>
              <a:t>	</a:t>
            </a:r>
            <a:r>
              <a:rPr lang="fr-FR" b="1" dirty="0"/>
              <a:t>return</a:t>
            </a:r>
            <a:r>
              <a:rPr lang="fr-FR" dirty="0"/>
              <a:t> (&lt;MonComponent valeur1={Objet/funct}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props</a:t>
            </a:r>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a:t>React.Component != html</a:t>
            </a:r>
          </a:p>
        </p:txBody>
      </p:sp>
    </p:spTree>
    <p:extLst>
      <p:ext uri="{BB962C8B-B14F-4D97-AF65-F5344CB8AC3E}">
        <p14:creationId xmlns:p14="http://schemas.microsoft.com/office/powerpoint/2010/main" val="1817698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a:bodyPr>
          <a:lstStyle/>
          <a:p>
            <a:r>
              <a:rPr lang="fr-FR" dirty="0"/>
              <a:t>High Order Component</a:t>
            </a:r>
          </a:p>
          <a:p>
            <a:pPr lvl="1"/>
            <a:endParaRPr lang="fr-FR" dirty="0"/>
          </a:p>
          <a:p>
            <a:pPr lvl="1"/>
            <a:r>
              <a:rPr lang="fr-FR" dirty="0"/>
              <a:t>Approche HighOrderComponent</a:t>
            </a:r>
          </a:p>
          <a:p>
            <a:pPr lvl="3"/>
            <a:r>
              <a:rPr lang="fr-FR" dirty="0"/>
              <a:t>On parle de wrapper de component</a:t>
            </a:r>
          </a:p>
          <a:p>
            <a:pPr lvl="3"/>
            <a:r>
              <a:rPr lang="fr-FR" dirty="0"/>
              <a:t>Un composant gérant un enfant, connu ou passé en children,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redux, mobx,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&lt;HighOrder&gt;</a:t>
              </a:r>
            </a:p>
            <a:p>
              <a:pPr algn="ctr"/>
              <a:endParaRPr lang="fr-FR" sz="1200" dirty="0"/>
            </a:p>
            <a:p>
              <a:pPr algn="ctr"/>
              <a:endParaRPr lang="fr-FR" sz="1200" dirty="0"/>
            </a:p>
            <a:p>
              <a:pPr algn="ctr"/>
              <a:r>
                <a:rPr lang="fr-FR" sz="1200" dirty="0"/>
                <a:t>&lt;/HighOrder&gt;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React assemble, rien d’autre</a:t>
            </a:r>
          </a:p>
        </p:txBody>
      </p:sp>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b="1" dirty="0"/>
              <a:t>React</a:t>
            </a:r>
            <a:r>
              <a:rPr lang="fr-FR" dirty="0"/>
              <a:t> ne </a:t>
            </a:r>
            <a:r>
              <a:rPr lang="fr-FR" b="1" dirty="0"/>
              <a:t>permet</a:t>
            </a:r>
            <a:r>
              <a:rPr lang="fr-FR" dirty="0"/>
              <a:t> que </a:t>
            </a:r>
            <a:r>
              <a:rPr lang="fr-FR" b="1" dirty="0"/>
              <a:t>la confection </a:t>
            </a:r>
            <a:r>
              <a:rPr lang="fr-FR" dirty="0"/>
              <a:t>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l’écosystème de react avec les nombreuses librairies tierces </a:t>
            </a:r>
          </a:p>
          <a:p>
            <a:pPr lvl="1"/>
            <a:endParaRPr lang="fr-FR" dirty="0"/>
          </a:p>
          <a:p>
            <a:pPr lvl="1"/>
            <a:r>
              <a:rPr lang="fr-FR" dirty="0"/>
              <a:t>Avec des appels de fonctions js native</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695" y="2681014"/>
            <a:ext cx="2503177" cy="187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91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0A85B-69AE-4796-A215-4BD8C35890A6}"/>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normAutofit/>
          </a:bodyPr>
          <a:lstStyle/>
          <a:p>
            <a:r>
              <a:rPr lang="fr-FR" dirty="0"/>
              <a:t>Dans cette partie, React Native, nous avons abordé :</a:t>
            </a:r>
          </a:p>
          <a:p>
            <a:pPr lvl="1"/>
            <a:r>
              <a:rPr lang="fr-FR" dirty="0"/>
              <a:t>Le rôle du moteur React</a:t>
            </a:r>
          </a:p>
          <a:p>
            <a:pPr lvl="1"/>
            <a:r>
              <a:rPr lang="fr-FR" dirty="0"/>
              <a:t>Le superset de JavaScript JSX.</a:t>
            </a:r>
          </a:p>
          <a:p>
            <a:pPr lvl="1"/>
            <a:r>
              <a:rPr lang="fr-FR" dirty="0"/>
              <a:t>Concept de composant</a:t>
            </a:r>
          </a:p>
          <a:p>
            <a:pPr lvl="1"/>
            <a:r>
              <a:rPr lang="fr-FR" dirty="0"/>
              <a:t>La logique props &amp; état</a:t>
            </a:r>
          </a:p>
          <a:p>
            <a:pPr lvl="1"/>
            <a:r>
              <a:rPr lang="fr-FR" dirty="0"/>
              <a:t>High Order Component</a:t>
            </a:r>
          </a:p>
        </p:txBody>
      </p:sp>
    </p:spTree>
    <p:extLst>
      <p:ext uri="{BB962C8B-B14F-4D97-AF65-F5344CB8AC3E}">
        <p14:creationId xmlns:p14="http://schemas.microsoft.com/office/powerpoint/2010/main" val="5081555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1F0F74D-C27F-4257-8B9C-C271579B5D4A}"/>
              </a:ext>
            </a:extLst>
          </p:cNvPr>
          <p:cNvSpPr>
            <a:spLocks noGrp="1"/>
          </p:cNvSpPr>
          <p:nvPr>
            <p:ph type="title"/>
          </p:nvPr>
        </p:nvSpPr>
        <p:spPr/>
        <p:txBody>
          <a:bodyPr/>
          <a:lstStyle/>
          <a:p>
            <a:r>
              <a:rPr lang="fr-FR" dirty="0"/>
              <a:t>3) Architecture d'application</a:t>
            </a:r>
          </a:p>
        </p:txBody>
      </p:sp>
      <p:sp>
        <p:nvSpPr>
          <p:cNvPr id="5" name="Espace réservé du texte 4">
            <a:extLst>
              <a:ext uri="{FF2B5EF4-FFF2-40B4-BE49-F238E27FC236}">
                <a16:creationId xmlns:a16="http://schemas.microsoft.com/office/drawing/2014/main" id="{4B47C573-11B5-41F6-A6A5-53AD5D434771}"/>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61868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ACE3EBF-C674-49F7-B315-0088A43FD2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lstStyle/>
          <a:p>
            <a:r>
              <a:rPr lang="fr-FR" dirty="0"/>
              <a:t>Dans cette partie, Architecture d'application, nous aborderons :</a:t>
            </a:r>
          </a:p>
          <a:p>
            <a:pPr lvl="1"/>
            <a:r>
              <a:rPr lang="fr-FR" dirty="0"/>
              <a:t>Configurer un composant : state &amp; props &amp; hooks.</a:t>
            </a:r>
          </a:p>
          <a:p>
            <a:pPr lvl="1"/>
            <a:r>
              <a:rPr lang="fr-FR" dirty="0"/>
              <a:t>React Native et MVC.</a:t>
            </a:r>
          </a:p>
          <a:p>
            <a:pPr lvl="1"/>
            <a:endParaRPr lang="fr-FR" dirty="0"/>
          </a:p>
          <a:p>
            <a:pPr lvl="1"/>
            <a:r>
              <a:rPr lang="fr-FR" dirty="0"/>
              <a:t>Binding des Inputs</a:t>
            </a:r>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5839734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E3EABAE-17D3-6B0A-A411-0242ABF2ED67}"/>
              </a:ext>
            </a:extLst>
          </p:cNvPr>
          <p:cNvSpPr>
            <a:spLocks noGrp="1"/>
          </p:cNvSpPr>
          <p:nvPr>
            <p:ph type="title"/>
          </p:nvPr>
        </p:nvSpPr>
        <p:spPr/>
        <p:txBody>
          <a:bodyPr/>
          <a:lstStyle/>
          <a:p>
            <a:r>
              <a:rPr lang="fr-FR" dirty="0"/>
              <a:t>Composant React</a:t>
            </a:r>
          </a:p>
        </p:txBody>
      </p:sp>
      <p:sp>
        <p:nvSpPr>
          <p:cNvPr id="5" name="Espace réservé du contenu 4">
            <a:extLst>
              <a:ext uri="{FF2B5EF4-FFF2-40B4-BE49-F238E27FC236}">
                <a16:creationId xmlns:a16="http://schemas.microsoft.com/office/drawing/2014/main" id="{F006874E-9BEF-E135-951E-F6DA0CFD9174}"/>
              </a:ext>
            </a:extLst>
          </p:cNvPr>
          <p:cNvSpPr>
            <a:spLocks noGrp="1"/>
          </p:cNvSpPr>
          <p:nvPr>
            <p:ph idx="1"/>
          </p:nvPr>
        </p:nvSpPr>
        <p:spPr/>
        <p:txBody>
          <a:bodyPr/>
          <a:lstStyle/>
          <a:p>
            <a:r>
              <a:rPr lang="fr-FR" dirty="0"/>
              <a:t>2 possibilité pour la création de composants</a:t>
            </a:r>
          </a:p>
          <a:p>
            <a:pPr lvl="1"/>
            <a:r>
              <a:rPr lang="fr-FR" dirty="0"/>
              <a:t>Class</a:t>
            </a:r>
          </a:p>
          <a:p>
            <a:pPr lvl="2"/>
            <a:r>
              <a:rPr lang="fr-FR" b="1" dirty="0"/>
              <a:t>Historiquement</a:t>
            </a:r>
            <a:r>
              <a:rPr lang="fr-FR" dirty="0"/>
              <a:t> pour les </a:t>
            </a:r>
            <a:r>
              <a:rPr lang="fr-FR" dirty="0" err="1"/>
              <a:t>statefull</a:t>
            </a:r>
            <a:endParaRPr lang="fr-FR" dirty="0"/>
          </a:p>
          <a:p>
            <a:pPr lvl="2"/>
            <a:r>
              <a:rPr lang="fr-FR" dirty="0"/>
              <a:t>Usage déprécié au profit des </a:t>
            </a:r>
            <a:r>
              <a:rPr lang="fr-FR" i="1" dirty="0" err="1"/>
              <a:t>function</a:t>
            </a:r>
            <a:r>
              <a:rPr lang="fr-FR" dirty="0"/>
              <a:t> avec </a:t>
            </a:r>
            <a:r>
              <a:rPr lang="fr-FR" dirty="0" err="1"/>
              <a:t>useState</a:t>
            </a:r>
            <a:r>
              <a:rPr lang="fr-FR" dirty="0"/>
              <a:t>/</a:t>
            </a:r>
            <a:r>
              <a:rPr lang="fr-FR" dirty="0" err="1"/>
              <a:t>useEffect</a:t>
            </a:r>
            <a:endParaRPr lang="fr-FR" dirty="0"/>
          </a:p>
          <a:p>
            <a:pPr lvl="1"/>
            <a:r>
              <a:rPr lang="fr-FR" dirty="0" err="1"/>
              <a:t>Function</a:t>
            </a:r>
            <a:endParaRPr lang="fr-FR" dirty="0"/>
          </a:p>
          <a:p>
            <a:pPr lvl="2"/>
            <a:r>
              <a:rPr lang="fr-FR" b="1" dirty="0"/>
              <a:t>Historiquement</a:t>
            </a:r>
            <a:r>
              <a:rPr lang="fr-FR" dirty="0"/>
              <a:t> uniquement </a:t>
            </a:r>
            <a:r>
              <a:rPr lang="fr-FR" dirty="0" err="1"/>
              <a:t>stateless</a:t>
            </a:r>
            <a:endParaRPr lang="fr-FR" dirty="0"/>
          </a:p>
          <a:p>
            <a:pPr lvl="2"/>
            <a:r>
              <a:rPr lang="fr-FR" dirty="0" err="1"/>
              <a:t>Statefull</a:t>
            </a:r>
            <a:r>
              <a:rPr lang="fr-FR" dirty="0"/>
              <a:t> depuis react 16.8 avec </a:t>
            </a:r>
            <a:r>
              <a:rPr lang="fr-FR" dirty="0" err="1"/>
              <a:t>useState</a:t>
            </a:r>
            <a:r>
              <a:rPr lang="fr-FR" dirty="0"/>
              <a:t> &amp; </a:t>
            </a:r>
            <a:r>
              <a:rPr lang="fr-FR" dirty="0" err="1"/>
              <a:t>useEffect</a:t>
            </a:r>
            <a:endParaRPr lang="fr-FR" dirty="0"/>
          </a:p>
        </p:txBody>
      </p:sp>
      <p:sp>
        <p:nvSpPr>
          <p:cNvPr id="6" name="Espace réservé du contenu 5">
            <a:extLst>
              <a:ext uri="{FF2B5EF4-FFF2-40B4-BE49-F238E27FC236}">
                <a16:creationId xmlns:a16="http://schemas.microsoft.com/office/drawing/2014/main" id="{2282651F-A013-0D0A-D7B9-A89F2F9E2223}"/>
              </a:ext>
            </a:extLst>
          </p:cNvPr>
          <p:cNvSpPr>
            <a:spLocks noGrp="1"/>
          </p:cNvSpPr>
          <p:nvPr>
            <p:ph sz="quarter" idx="14"/>
          </p:nvPr>
        </p:nvSpPr>
        <p:spPr/>
        <p:txBody>
          <a:bodyPr>
            <a:normAutofit fontScale="85000" lnSpcReduction="20000"/>
          </a:bodyPr>
          <a:lstStyle/>
          <a:p>
            <a:r>
              <a:rPr lang="fr-FR" dirty="0" err="1"/>
              <a:t>ClassCmp.jsx</a:t>
            </a:r>
            <a:endParaRPr lang="fr-FR" dirty="0"/>
          </a:p>
          <a:p>
            <a:endParaRPr lang="fr-FR" dirty="0"/>
          </a:p>
          <a:p>
            <a:pPr marL="0" indent="0">
              <a:buNone/>
            </a:pPr>
            <a:r>
              <a:rPr lang="fr-FR" dirty="0"/>
              <a:t>Class </a:t>
            </a:r>
            <a:r>
              <a:rPr lang="fr-FR" dirty="0" err="1"/>
              <a:t>ClassCMP</a:t>
            </a:r>
            <a:r>
              <a:rPr lang="fr-FR" dirty="0"/>
              <a:t> </a:t>
            </a:r>
            <a:r>
              <a:rPr lang="fr-FR" dirty="0" err="1"/>
              <a:t>extends</a:t>
            </a:r>
            <a:r>
              <a:rPr lang="fr-FR" dirty="0"/>
              <a:t> </a:t>
            </a:r>
            <a:r>
              <a:rPr lang="fr-FR" dirty="0" err="1"/>
              <a:t>React.Component</a:t>
            </a:r>
            <a:r>
              <a:rPr lang="fr-FR" dirty="0"/>
              <a:t>{</a:t>
            </a:r>
          </a:p>
          <a:p>
            <a:pPr marL="0" indent="0">
              <a:buNone/>
            </a:pPr>
            <a:r>
              <a:rPr lang="fr-FR" dirty="0"/>
              <a:t>	</a:t>
            </a:r>
            <a:r>
              <a:rPr lang="fr-FR" dirty="0" err="1"/>
              <a:t>constructor</a:t>
            </a:r>
            <a:r>
              <a:rPr lang="fr-FR" dirty="0"/>
              <a:t>(props){</a:t>
            </a:r>
            <a:br>
              <a:rPr lang="fr-FR" dirty="0"/>
            </a:br>
            <a:r>
              <a:rPr lang="fr-FR" dirty="0"/>
              <a:t>		super(props);</a:t>
            </a:r>
          </a:p>
          <a:p>
            <a:pPr marL="0" indent="0">
              <a:buNone/>
            </a:pPr>
            <a:r>
              <a:rPr lang="fr-FR" dirty="0"/>
              <a:t>		</a:t>
            </a:r>
            <a:r>
              <a:rPr lang="fr-FR" dirty="0" err="1"/>
              <a:t>this.state</a:t>
            </a:r>
            <a:r>
              <a:rPr lang="fr-FR" dirty="0"/>
              <a:t>={};</a:t>
            </a:r>
          </a:p>
          <a:p>
            <a:pPr marL="0" indent="0">
              <a:buNone/>
            </a:pPr>
            <a:r>
              <a:rPr lang="fr-FR" dirty="0"/>
              <a:t>	}</a:t>
            </a:r>
          </a:p>
          <a:p>
            <a:pPr marL="0" indent="0">
              <a:buNone/>
            </a:pPr>
            <a:r>
              <a:rPr lang="fr-FR" dirty="0"/>
              <a:t>	</a:t>
            </a:r>
            <a:r>
              <a:rPr lang="fr-FR" dirty="0" err="1"/>
              <a:t>render</a:t>
            </a:r>
            <a:r>
              <a:rPr lang="fr-FR" dirty="0"/>
              <a:t>(){</a:t>
            </a:r>
          </a:p>
          <a:p>
            <a:pPr marL="0" indent="0">
              <a:buNone/>
            </a:pPr>
            <a:r>
              <a:rPr lang="fr-FR" dirty="0"/>
              <a:t>		</a:t>
            </a:r>
            <a:r>
              <a:rPr lang="fr-FR" dirty="0" err="1"/>
              <a:t>Retrun</a:t>
            </a:r>
            <a:r>
              <a:rPr lang="fr-FR" dirty="0"/>
              <a:t> &lt;composant/&gt;</a:t>
            </a:r>
          </a:p>
          <a:p>
            <a:pPr marL="0" indent="0">
              <a:buNone/>
            </a:pPr>
            <a:r>
              <a:rPr lang="fr-FR" dirty="0"/>
              <a:t>	}</a:t>
            </a:r>
          </a:p>
          <a:p>
            <a:pPr marL="0" indent="0">
              <a:buNone/>
            </a:pPr>
            <a:r>
              <a:rPr lang="fr-FR" dirty="0"/>
              <a:t>}</a:t>
            </a:r>
          </a:p>
          <a:p>
            <a:pPr marL="0" indent="0">
              <a:buNone/>
            </a:pPr>
            <a:r>
              <a:rPr lang="fr-FR" dirty="0"/>
              <a:t>Export default </a:t>
            </a:r>
            <a:r>
              <a:rPr lang="fr-FR" dirty="0" err="1"/>
              <a:t>ClassCMP</a:t>
            </a:r>
            <a:endParaRPr lang="fr-FR" dirty="0"/>
          </a:p>
        </p:txBody>
      </p:sp>
      <p:sp>
        <p:nvSpPr>
          <p:cNvPr id="7" name="Espace réservé du contenu 6">
            <a:extLst>
              <a:ext uri="{FF2B5EF4-FFF2-40B4-BE49-F238E27FC236}">
                <a16:creationId xmlns:a16="http://schemas.microsoft.com/office/drawing/2014/main" id="{F6E5654A-B86A-E7E3-10EF-F0F88863248D}"/>
              </a:ext>
            </a:extLst>
          </p:cNvPr>
          <p:cNvSpPr>
            <a:spLocks noGrp="1"/>
          </p:cNvSpPr>
          <p:nvPr>
            <p:ph sz="quarter" idx="15"/>
          </p:nvPr>
        </p:nvSpPr>
        <p:spPr/>
        <p:txBody>
          <a:bodyPr>
            <a:normAutofit lnSpcReduction="10000"/>
          </a:bodyPr>
          <a:lstStyle/>
          <a:p>
            <a:r>
              <a:rPr lang="fr-FR" dirty="0" err="1"/>
              <a:t>FunctionCMP.jsx</a:t>
            </a:r>
            <a:endParaRPr lang="fr-FR" dirty="0"/>
          </a:p>
          <a:p>
            <a:pPr marL="0" indent="0">
              <a:buNone/>
            </a:pPr>
            <a:endParaRPr lang="fr-FR" dirty="0"/>
          </a:p>
          <a:p>
            <a:pPr marL="0" indent="0">
              <a:buNone/>
            </a:pPr>
            <a:r>
              <a:rPr lang="fr-FR" dirty="0" err="1"/>
              <a:t>Const</a:t>
            </a:r>
            <a:r>
              <a:rPr lang="fr-FR" dirty="0"/>
              <a:t> </a:t>
            </a:r>
            <a:r>
              <a:rPr lang="fr-FR" dirty="0" err="1"/>
              <a:t>FunctionCmp</a:t>
            </a:r>
            <a:r>
              <a:rPr lang="fr-FR" dirty="0"/>
              <a:t>=(props)=&gt;{</a:t>
            </a:r>
          </a:p>
          <a:p>
            <a:pPr marL="0" indent="0">
              <a:buNone/>
            </a:pPr>
            <a:r>
              <a:rPr lang="fr-FR" dirty="0"/>
              <a:t>	</a:t>
            </a:r>
            <a:r>
              <a:rPr lang="fr-FR" dirty="0" err="1"/>
              <a:t>const</a:t>
            </a:r>
            <a:r>
              <a:rPr lang="fr-FR" dirty="0"/>
              <a:t> [</a:t>
            </a:r>
            <a:r>
              <a:rPr lang="fr-FR" dirty="0" err="1"/>
              <a:t>state,setState</a:t>
            </a:r>
            <a:r>
              <a:rPr lang="fr-FR" dirty="0"/>
              <a:t>]=</a:t>
            </a:r>
            <a:r>
              <a:rPr lang="fr-FR" dirty="0" err="1"/>
              <a:t>useState</a:t>
            </a:r>
            <a:r>
              <a:rPr lang="fr-FR" dirty="0"/>
              <a:t>({})</a:t>
            </a:r>
          </a:p>
          <a:p>
            <a:pPr marL="0" indent="0">
              <a:buNone/>
            </a:pPr>
            <a:r>
              <a:rPr lang="fr-FR" dirty="0"/>
              <a:t>	</a:t>
            </a:r>
            <a:r>
              <a:rPr lang="fr-FR" dirty="0" err="1"/>
              <a:t>useEffect</a:t>
            </a:r>
            <a:r>
              <a:rPr lang="fr-FR" dirty="0"/>
              <a:t>(()=&gt;{  },[  ])</a:t>
            </a:r>
          </a:p>
          <a:p>
            <a:pPr marL="0" indent="0">
              <a:buNone/>
            </a:pPr>
            <a:r>
              <a:rPr lang="fr-FR" dirty="0"/>
              <a:t>	return &lt;Composant/&gt;</a:t>
            </a:r>
          </a:p>
          <a:p>
            <a:pPr marL="0" indent="0">
              <a:buNone/>
            </a:pPr>
            <a:r>
              <a:rPr lang="fr-FR" dirty="0"/>
              <a:t>}</a:t>
            </a:r>
          </a:p>
          <a:p>
            <a:pPr marL="0" indent="0">
              <a:buNone/>
            </a:pPr>
            <a:r>
              <a:rPr lang="fr-FR" dirty="0"/>
              <a:t>Export default </a:t>
            </a:r>
            <a:r>
              <a:rPr lang="fr-FR" dirty="0" err="1"/>
              <a:t>FunctionCMP</a:t>
            </a:r>
            <a:endParaRPr lang="fr-FR" dirty="0"/>
          </a:p>
        </p:txBody>
      </p:sp>
    </p:spTree>
    <p:extLst>
      <p:ext uri="{BB962C8B-B14F-4D97-AF65-F5344CB8AC3E}">
        <p14:creationId xmlns:p14="http://schemas.microsoft.com/office/powerpoint/2010/main" val="401724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dirty="0"/>
              <a:t>Contrôle du type de contenu pour les props :</a:t>
            </a:r>
          </a:p>
          <a:p>
            <a:pPr lvl="2"/>
            <a:r>
              <a:rPr lang="fr-FR" dirty="0"/>
              <a:t>propsType</a:t>
            </a:r>
          </a:p>
          <a:p>
            <a:pPr lvl="2"/>
            <a:r>
              <a:rPr lang="fr-FR" dirty="0"/>
              <a:t>isRequired</a:t>
            </a:r>
          </a:p>
          <a:p>
            <a:pPr lvl="3"/>
            <a:r>
              <a:rPr lang="fr-FR" dirty="0"/>
              <a:t>Sur tous les types</a:t>
            </a:r>
          </a:p>
          <a:p>
            <a:pPr lvl="3"/>
            <a:r>
              <a:rPr lang="fr-FR" b="1" dirty="0"/>
              <a:t>Rend obligatoire, si pas présent = facultatif </a:t>
            </a:r>
          </a:p>
          <a:p>
            <a:pPr lvl="2"/>
            <a:r>
              <a:rPr lang="fr-FR" dirty="0"/>
              <a:t>Types existant :</a:t>
            </a:r>
          </a:p>
          <a:p>
            <a:pPr lvl="3"/>
            <a:r>
              <a:rPr lang="fr-FR" dirty="0"/>
              <a:t>string</a:t>
            </a:r>
          </a:p>
          <a:p>
            <a:pPr lvl="3"/>
            <a:r>
              <a:rPr lang="fr-FR" dirty="0"/>
              <a:t>number</a:t>
            </a:r>
          </a:p>
          <a:p>
            <a:pPr lvl="3"/>
            <a:r>
              <a:rPr lang="fr-FR" dirty="0"/>
              <a:t>object</a:t>
            </a:r>
          </a:p>
          <a:p>
            <a:pPr lvl="3"/>
            <a:r>
              <a:rPr lang="fr-FR" dirty="0"/>
              <a:t>Array</a:t>
            </a:r>
          </a:p>
          <a:p>
            <a:pPr lvl="3"/>
            <a:r>
              <a:rPr lang="fr-FR" dirty="0"/>
              <a:t>Bool</a:t>
            </a:r>
          </a:p>
          <a:p>
            <a:pPr lvl="3"/>
            <a:r>
              <a:rPr lang="fr-FR" dirty="0"/>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PropTypes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React.Component {  …  }</a:t>
            </a:r>
          </a:p>
          <a:p>
            <a:pPr marL="396875" lvl="7">
              <a:spcBef>
                <a:spcPct val="20000"/>
              </a:spcBef>
            </a:pPr>
            <a:endParaRPr lang="fr-FR" sz="2000" b="1" i="1" dirty="0">
              <a:solidFill>
                <a:prstClr val="black"/>
              </a:solidFill>
            </a:endParaRPr>
          </a:p>
          <a:p>
            <a:pPr marL="396875" lvl="7">
              <a:spcBef>
                <a:spcPct val="20000"/>
              </a:spcBef>
            </a:pPr>
            <a:r>
              <a:rPr lang="fr-FR" sz="2000" b="1" i="1" dirty="0">
                <a:solidFill>
                  <a:prstClr val="black"/>
                </a:solidFill>
              </a:rPr>
              <a:t>Greeting.propTypes = {</a:t>
            </a:r>
          </a:p>
          <a:p>
            <a:pPr marL="396875" lvl="7">
              <a:spcBef>
                <a:spcPct val="20000"/>
              </a:spcBef>
            </a:pPr>
            <a:r>
              <a:rPr lang="fr-FR" sz="2000" b="1" i="1" dirty="0">
                <a:solidFill>
                  <a:prstClr val="black"/>
                </a:solidFill>
              </a:rPr>
              <a:t>  </a:t>
            </a:r>
            <a:r>
              <a:rPr lang="fr-FR" sz="2000" dirty="0">
                <a:solidFill>
                  <a:prstClr val="black"/>
                </a:solidFill>
              </a:rPr>
              <a:t>name: PropTypes.string</a:t>
            </a: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2106628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79DB01-1041-4A18-8429-392BC18C6E2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lstStyle/>
          <a:p>
            <a:r>
              <a:rPr lang="fr-FR" dirty="0"/>
              <a:t>Dans cette partie, Introduction, nous aborderons :</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1219949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defaultPropsType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props :</a:t>
            </a:r>
          </a:p>
          <a:p>
            <a:pPr lvl="2"/>
            <a:endParaRPr lang="fr-FR" dirty="0"/>
          </a:p>
          <a:p>
            <a:pPr lvl="2"/>
            <a:r>
              <a:rPr lang="fr-FR" dirty="0"/>
              <a:t>Positionner des valeurs si elles ne sont pas fournies dans les props lors de la création du composant &lt;MonCmp …/&gt;</a:t>
            </a:r>
          </a:p>
          <a:p>
            <a:pPr lvl="2"/>
            <a:endParaRPr lang="fr-FR" dirty="0"/>
          </a:p>
          <a:p>
            <a:pPr lvl="2"/>
            <a:r>
              <a:rPr lang="fr-FR" dirty="0"/>
              <a:t>Même fonctionnement que propsType mais avec des valeurs, au lieu des types</a:t>
            </a:r>
          </a:p>
          <a:p>
            <a:pPr lvl="7"/>
            <a:endParaRPr lang="fr-FR" b="1" i="1" dirty="0"/>
          </a:p>
          <a:p>
            <a:pPr lvl="7"/>
            <a:r>
              <a:rPr lang="fr-FR" b="1" i="1" dirty="0"/>
              <a:t>Composant.js</a:t>
            </a:r>
          </a:p>
          <a:p>
            <a:pPr marL="396875" lvl="7" indent="0">
              <a:buNone/>
            </a:pPr>
            <a:r>
              <a:rPr lang="fr-FR" dirty="0"/>
              <a:t>	Greeting.defaultProps = {</a:t>
            </a:r>
          </a:p>
          <a:p>
            <a:pPr marL="396875" lvl="7" indent="0">
              <a:buNone/>
            </a:pPr>
            <a:r>
              <a:rPr lang="fr-FR" dirty="0"/>
              <a:t>  		name: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677719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Le papillon commence se vie en chenille</a:t>
            </a:r>
          </a:p>
          <a:p>
            <a:endParaRPr lang="fr-FR" dirty="0"/>
          </a:p>
          <a:p>
            <a:r>
              <a:rPr lang="fr-FR" dirty="0"/>
              <a:t>Il est modifier par le composant ou autre,</a:t>
            </a:r>
          </a:p>
          <a:p>
            <a:pPr lvl="1"/>
            <a:endParaRPr lang="fr-FR" dirty="0"/>
          </a:p>
          <a:p>
            <a:pPr lvl="1"/>
            <a:r>
              <a:rPr lang="fr-FR" dirty="0"/>
              <a:t>La chenille subit des changements de son state </a:t>
            </a:r>
          </a:p>
          <a:p>
            <a:pPr lvl="2"/>
            <a:r>
              <a:rPr lang="fr-FR" dirty="0"/>
              <a:t>On parle de l’état du papillon à cette instant</a:t>
            </a:r>
          </a:p>
          <a:p>
            <a:pPr lvl="2"/>
            <a:r>
              <a:rPr lang="fr-FR" dirty="0"/>
              <a:t>Son render a été affecté</a:t>
            </a:r>
          </a:p>
          <a:p>
            <a:pPr lvl="2"/>
            <a:endParaRPr lang="fr-FR" dirty="0"/>
          </a:p>
          <a:p>
            <a:pPr lvl="1"/>
            <a:r>
              <a:rPr lang="fr-FR" dirty="0"/>
              <a:t>La chenille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931426" y="3275635"/>
            <a:ext cx="1904625" cy="251887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026" name="Picture 2" descr="Transformation par changement génératif : pour quoi l'adopter ? - JfInsights">
            <a:extLst>
              <a:ext uri="{FF2B5EF4-FFF2-40B4-BE49-F238E27FC236}">
                <a16:creationId xmlns:a16="http://schemas.microsoft.com/office/drawing/2014/main" id="{E35980BB-C758-491A-8982-E8842873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422" y="1523965"/>
            <a:ext cx="4376530" cy="17565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a:off x="5960962" y="2422274"/>
            <a:ext cx="1736203" cy="444331"/>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a:cxnSpLocks/>
          </p:cNvCxnSpPr>
          <p:nvPr/>
        </p:nvCxnSpPr>
        <p:spPr>
          <a:xfrm flipV="1">
            <a:off x="7477246" y="3275635"/>
            <a:ext cx="1080345" cy="11227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Étoile : 24 branches 3">
            <a:extLst>
              <a:ext uri="{FF2B5EF4-FFF2-40B4-BE49-F238E27FC236}">
                <a16:creationId xmlns:a16="http://schemas.microsoft.com/office/drawing/2014/main" id="{9A64FA96-322F-4916-B361-51C8DBA9A0FD}"/>
              </a:ext>
            </a:extLst>
          </p:cNvPr>
          <p:cNvSpPr/>
          <p:nvPr/>
        </p:nvSpPr>
        <p:spPr>
          <a:xfrm>
            <a:off x="7368800" y="898039"/>
            <a:ext cx="3466350" cy="149690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ATTENTION : </a:t>
            </a:r>
          </a:p>
          <a:p>
            <a:pPr algn="ctr"/>
            <a:r>
              <a:rPr lang="fr-FR" dirty="0"/>
              <a:t>Ici le state du papillon est dit </a:t>
            </a:r>
          </a:p>
          <a:p>
            <a:pPr algn="ctr"/>
            <a:r>
              <a:rPr lang="fr-FR" b="1" u="sng" dirty="0"/>
              <a:t>mutable</a:t>
            </a:r>
          </a:p>
        </p:txBody>
      </p:sp>
    </p:spTree>
    <p:extLst>
      <p:ext uri="{BB962C8B-B14F-4D97-AF65-F5344CB8AC3E}">
        <p14:creationId xmlns:p14="http://schemas.microsoft.com/office/powerpoint/2010/main" val="3410778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igne de multiplication 2">
            <a:extLst>
              <a:ext uri="{FF2B5EF4-FFF2-40B4-BE49-F238E27FC236}">
                <a16:creationId xmlns:a16="http://schemas.microsoft.com/office/drawing/2014/main" id="{E6D0F047-BB55-1AF7-9C0E-CE0AC2973C07}"/>
              </a:ext>
            </a:extLst>
          </p:cNvPr>
          <p:cNvSpPr/>
          <p:nvPr/>
        </p:nvSpPr>
        <p:spPr>
          <a:xfrm>
            <a:off x="-2720623" y="-982133"/>
            <a:ext cx="17825155" cy="9121422"/>
          </a:xfrm>
          <a:prstGeom prst="mathMultiply">
            <a:avLst/>
          </a:prstGeom>
          <a:solidFill>
            <a:srgbClr val="FC1010">
              <a:alpha val="12549"/>
            </a:srgbClr>
          </a:solidFill>
          <a:ln>
            <a:solidFill>
              <a:srgbClr val="FF0909">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 </a:t>
            </a:r>
            <a:r>
              <a:rPr lang="fr-FR" sz="1800" i="1" dirty="0"/>
              <a:t>(à éviter)</a:t>
            </a:r>
            <a:endParaRPr lang="fr-FR" i="1" dirty="0"/>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a:t>Cmp.jsx</a:t>
            </a:r>
          </a:p>
          <a:p>
            <a:pPr marL="396875" lvl="7" indent="0">
              <a:buNone/>
            </a:pPr>
            <a:r>
              <a:rPr lang="fr-FR" dirty="0"/>
              <a:t>Class Cmp extends React.component{</a:t>
            </a:r>
          </a:p>
          <a:p>
            <a:pPr marL="396875" lvl="7" indent="0">
              <a:buNone/>
            </a:pPr>
            <a:r>
              <a:rPr lang="fr-FR" dirty="0"/>
              <a:t>	</a:t>
            </a:r>
            <a:r>
              <a:rPr lang="fr-FR" dirty="0" err="1"/>
              <a:t>constructor</a:t>
            </a:r>
            <a:r>
              <a:rPr lang="fr-FR" dirty="0"/>
              <a:t>(props){</a:t>
            </a:r>
          </a:p>
          <a:p>
            <a:pPr marL="396875" lvl="7" indent="0">
              <a:buNone/>
            </a:pPr>
            <a:r>
              <a:rPr lang="fr-FR" b="1" dirty="0"/>
              <a:t>		super(props);</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this.setState({})</a:t>
            </a:r>
          </a:p>
          <a:p>
            <a:pPr lvl="1"/>
            <a:r>
              <a:rPr lang="fr-FR" dirty="0"/>
              <a:t>Gestion async du changement</a:t>
            </a:r>
          </a:p>
          <a:p>
            <a:pPr lvl="2"/>
            <a:r>
              <a:rPr lang="fr-FR" dirty="0"/>
              <a:t>Déclenchement des fonction de cycle de vie (</a:t>
            </a:r>
            <a:r>
              <a:rPr lang="fr-FR" sz="1900" b="1" i="1" dirty="0"/>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props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457485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igne de multiplication 4">
            <a:extLst>
              <a:ext uri="{FF2B5EF4-FFF2-40B4-BE49-F238E27FC236}">
                <a16:creationId xmlns:a16="http://schemas.microsoft.com/office/drawing/2014/main" id="{8E172AA0-0167-4E33-4C60-597EB95A56C8}"/>
              </a:ext>
            </a:extLst>
          </p:cNvPr>
          <p:cNvSpPr/>
          <p:nvPr/>
        </p:nvSpPr>
        <p:spPr>
          <a:xfrm>
            <a:off x="-2720623" y="-982133"/>
            <a:ext cx="17825155" cy="9121422"/>
          </a:xfrm>
          <a:prstGeom prst="mathMultiply">
            <a:avLst/>
          </a:prstGeom>
          <a:solidFill>
            <a:srgbClr val="FC1010">
              <a:alpha val="12549"/>
            </a:srgbClr>
          </a:solidFill>
          <a:ln>
            <a:solidFill>
              <a:srgbClr val="FF0909">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815741" y="1493124"/>
            <a:ext cx="6164262" cy="4302211"/>
          </a:xfrm>
          <a:prstGeom prst="rect">
            <a:avLst/>
          </a:prstGeom>
        </p:spPr>
      </p:pic>
    </p:spTree>
    <p:extLst>
      <p:ext uri="{BB962C8B-B14F-4D97-AF65-F5344CB8AC3E}">
        <p14:creationId xmlns:p14="http://schemas.microsoft.com/office/powerpoint/2010/main" val="835890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33CAA-3F18-485F-AFC2-0148D102E178}"/>
              </a:ext>
            </a:extLst>
          </p:cNvPr>
          <p:cNvSpPr>
            <a:spLocks noGrp="1"/>
          </p:cNvSpPr>
          <p:nvPr>
            <p:ph type="title"/>
          </p:nvPr>
        </p:nvSpPr>
        <p:spPr/>
        <p:txBody>
          <a:bodyPr/>
          <a:lstStyle/>
          <a:p>
            <a:r>
              <a:rPr lang="fr-FR" dirty="0"/>
              <a:t>hooks</a:t>
            </a:r>
          </a:p>
        </p:txBody>
      </p:sp>
      <p:sp>
        <p:nvSpPr>
          <p:cNvPr id="3" name="Espace réservé du contenu 2">
            <a:extLst>
              <a:ext uri="{FF2B5EF4-FFF2-40B4-BE49-F238E27FC236}">
                <a16:creationId xmlns:a16="http://schemas.microsoft.com/office/drawing/2014/main" id="{BFAC5BB0-C9DE-4DB5-A11D-9B3E00AA1F6A}"/>
              </a:ext>
            </a:extLst>
          </p:cNvPr>
          <p:cNvSpPr>
            <a:spLocks noGrp="1"/>
          </p:cNvSpPr>
          <p:nvPr>
            <p:ph idx="1"/>
          </p:nvPr>
        </p:nvSpPr>
        <p:spPr/>
        <p:txBody>
          <a:bodyPr/>
          <a:lstStyle/>
          <a:p>
            <a:r>
              <a:rPr lang="fr-FR" dirty="0"/>
              <a:t>La gestion d’état est historiquement limitée à la </a:t>
            </a:r>
            <a:r>
              <a:rPr lang="fr-FR" b="1" i="1" dirty="0"/>
              <a:t>class</a:t>
            </a:r>
          </a:p>
          <a:p>
            <a:pPr lvl="1"/>
            <a:r>
              <a:rPr lang="fr-FR" dirty="0"/>
              <a:t>Un seul objet d’état pour tout l’objet</a:t>
            </a:r>
          </a:p>
          <a:p>
            <a:pPr lvl="1"/>
            <a:r>
              <a:rPr lang="fr-FR" dirty="0"/>
              <a:t>Une seule fonction de mise à jour du state </a:t>
            </a:r>
            <a:r>
              <a:rPr lang="fr-FR" b="1" i="1" dirty="0"/>
              <a:t>setState()</a:t>
            </a:r>
          </a:p>
          <a:p>
            <a:endParaRPr lang="fr-FR" dirty="0"/>
          </a:p>
          <a:p>
            <a:r>
              <a:rPr lang="fr-FR" dirty="0"/>
              <a:t>Les </a:t>
            </a:r>
            <a:r>
              <a:rPr lang="fr-FR" b="1" dirty="0"/>
              <a:t>hooks</a:t>
            </a:r>
            <a:r>
              <a:rPr lang="fr-FR" dirty="0"/>
              <a:t> permettent de </a:t>
            </a:r>
            <a:r>
              <a:rPr lang="fr-FR" b="1" dirty="0"/>
              <a:t>définir</a:t>
            </a:r>
            <a:r>
              <a:rPr lang="fr-FR" dirty="0"/>
              <a:t> </a:t>
            </a:r>
          </a:p>
          <a:p>
            <a:pPr lvl="1"/>
            <a:r>
              <a:rPr lang="fr-FR" b="1" dirty="0"/>
              <a:t>plusieurs </a:t>
            </a:r>
            <a:r>
              <a:rPr lang="fr-FR" b="1" i="1" dirty="0"/>
              <a:t>state</a:t>
            </a:r>
            <a:r>
              <a:rPr lang="fr-FR" b="1" dirty="0"/>
              <a:t> </a:t>
            </a:r>
            <a:r>
              <a:rPr lang="fr-FR" dirty="0"/>
              <a:t>avec chacun leur fonctions de mise à jour</a:t>
            </a:r>
          </a:p>
          <a:p>
            <a:pPr lvl="2"/>
            <a:r>
              <a:rPr lang="fr-FR" dirty="0"/>
              <a:t>Depuis la version 16.8 de react</a:t>
            </a:r>
          </a:p>
          <a:p>
            <a:pPr lvl="2"/>
            <a:endParaRPr lang="fr-FR" dirty="0"/>
          </a:p>
          <a:p>
            <a:r>
              <a:rPr lang="fr-FR" dirty="0"/>
              <a:t>Les </a:t>
            </a:r>
            <a:r>
              <a:rPr lang="fr-FR" b="1" dirty="0"/>
              <a:t>hooks d ’effet</a:t>
            </a:r>
            <a:r>
              <a:rPr lang="fr-FR" dirty="0"/>
              <a:t> sont des hooks avec la capacité d’avoir des fonctions de cycle de vie</a:t>
            </a:r>
          </a:p>
          <a:p>
            <a:endParaRPr lang="fr-FR" dirty="0"/>
          </a:p>
          <a:p>
            <a:pPr lvl="1"/>
            <a:endParaRPr lang="fr-FR" dirty="0"/>
          </a:p>
        </p:txBody>
      </p:sp>
      <p:sp>
        <p:nvSpPr>
          <p:cNvPr id="4" name="Étoile : 24 branches 3">
            <a:extLst>
              <a:ext uri="{FF2B5EF4-FFF2-40B4-BE49-F238E27FC236}">
                <a16:creationId xmlns:a16="http://schemas.microsoft.com/office/drawing/2014/main" id="{8EAF33E6-7C91-4E9F-AC4C-36E7E54353D9}"/>
              </a:ext>
            </a:extLst>
          </p:cNvPr>
          <p:cNvSpPr/>
          <p:nvPr/>
        </p:nvSpPr>
        <p:spPr>
          <a:xfrm>
            <a:off x="8756374" y="1515095"/>
            <a:ext cx="3319670" cy="290222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a:t>
            </a:r>
            <a:r>
              <a:rPr lang="fr-FR" sz="2400" b="1" dirty="0"/>
              <a:t>hooks</a:t>
            </a:r>
            <a:r>
              <a:rPr lang="fr-FR" dirty="0"/>
              <a:t> sont souvent utilisé pour les états </a:t>
            </a:r>
            <a:r>
              <a:rPr lang="fr-FR" sz="2400" b="1" dirty="0"/>
              <a:t>interne</a:t>
            </a:r>
            <a:r>
              <a:rPr lang="fr-FR" dirty="0"/>
              <a:t> d’un composant</a:t>
            </a:r>
          </a:p>
        </p:txBody>
      </p:sp>
    </p:spTree>
    <p:extLst>
      <p:ext uri="{BB962C8B-B14F-4D97-AF65-F5344CB8AC3E}">
        <p14:creationId xmlns:p14="http://schemas.microsoft.com/office/powerpoint/2010/main" val="3116724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CB7AA8-B86A-B691-92D8-AC854737AFDE}"/>
              </a:ext>
            </a:extLst>
          </p:cNvPr>
          <p:cNvSpPr>
            <a:spLocks noGrp="1"/>
          </p:cNvSpPr>
          <p:nvPr>
            <p:ph type="title"/>
          </p:nvPr>
        </p:nvSpPr>
        <p:spPr/>
        <p:txBody>
          <a:bodyPr/>
          <a:lstStyle/>
          <a:p>
            <a:r>
              <a:rPr lang="fr-FR" i="1" dirty="0" err="1"/>
              <a:t>Function</a:t>
            </a:r>
            <a:r>
              <a:rPr lang="fr-FR" dirty="0"/>
              <a:t> &amp; </a:t>
            </a:r>
            <a:r>
              <a:rPr lang="fr-FR" dirty="0" err="1"/>
              <a:t>useState</a:t>
            </a:r>
            <a:endParaRPr lang="fr-FR" dirty="0"/>
          </a:p>
        </p:txBody>
      </p:sp>
      <p:sp>
        <p:nvSpPr>
          <p:cNvPr id="3" name="Espace réservé du contenu 2">
            <a:extLst>
              <a:ext uri="{FF2B5EF4-FFF2-40B4-BE49-F238E27FC236}">
                <a16:creationId xmlns:a16="http://schemas.microsoft.com/office/drawing/2014/main" id="{03529DF1-500F-A272-046D-5011CA862732}"/>
              </a:ext>
            </a:extLst>
          </p:cNvPr>
          <p:cNvSpPr>
            <a:spLocks noGrp="1"/>
          </p:cNvSpPr>
          <p:nvPr>
            <p:ph idx="1"/>
          </p:nvPr>
        </p:nvSpPr>
        <p:spPr/>
        <p:txBody>
          <a:bodyPr>
            <a:normAutofit fontScale="77500" lnSpcReduction="20000"/>
          </a:bodyPr>
          <a:lstStyle/>
          <a:p>
            <a:r>
              <a:rPr lang="fr-FR" dirty="0"/>
              <a:t>Les </a:t>
            </a:r>
            <a:r>
              <a:rPr lang="fr-FR" dirty="0" err="1"/>
              <a:t>hooks</a:t>
            </a:r>
            <a:r>
              <a:rPr lang="fr-FR" dirty="0"/>
              <a:t> existent seulement sur les composants </a:t>
            </a:r>
            <a:r>
              <a:rPr lang="fr-FR" i="1" dirty="0" err="1"/>
              <a:t>function</a:t>
            </a:r>
            <a:endParaRPr lang="fr-FR" i="1" dirty="0"/>
          </a:p>
          <a:p>
            <a:endParaRPr lang="fr-FR" dirty="0"/>
          </a:p>
          <a:p>
            <a:r>
              <a:rPr lang="fr-FR" dirty="0"/>
              <a:t>Comme pour les class les </a:t>
            </a:r>
            <a:r>
              <a:rPr lang="fr-FR" dirty="0" err="1"/>
              <a:t>hooks</a:t>
            </a:r>
            <a:r>
              <a:rPr lang="fr-FR" dirty="0"/>
              <a:t> peuvent réexécuter le rendu d’un composant en cas de changement de référence de valeur</a:t>
            </a:r>
          </a:p>
          <a:p>
            <a:endParaRPr lang="fr-FR" dirty="0"/>
          </a:p>
          <a:p>
            <a:r>
              <a:rPr lang="fr-FR" dirty="0"/>
              <a:t>Les valeurs d’état peuvent etre observés pour le cycle de vie</a:t>
            </a:r>
          </a:p>
          <a:p>
            <a:endParaRPr lang="fr-FR" dirty="0"/>
          </a:p>
          <a:p>
            <a:r>
              <a:rPr lang="fr-FR" dirty="0"/>
              <a:t>Pour obtenir une valeur étatique</a:t>
            </a:r>
          </a:p>
          <a:p>
            <a:pPr marL="0" indent="0" algn="ctr">
              <a:buNone/>
            </a:pPr>
            <a:endParaRPr lang="fr-FR" i="1" dirty="0"/>
          </a:p>
          <a:p>
            <a:pPr marL="0" indent="0" algn="ctr">
              <a:buNone/>
            </a:pPr>
            <a:r>
              <a:rPr lang="fr-FR" i="1" dirty="0" err="1"/>
              <a:t>const</a:t>
            </a:r>
            <a:r>
              <a:rPr lang="fr-FR" i="1" dirty="0"/>
              <a:t> [</a:t>
            </a:r>
            <a:r>
              <a:rPr lang="fr-FR" i="1" dirty="0" err="1"/>
              <a:t>etat</a:t>
            </a:r>
            <a:r>
              <a:rPr lang="fr-FR" i="1" dirty="0"/>
              <a:t>, </a:t>
            </a:r>
            <a:r>
              <a:rPr lang="fr-FR" i="1" dirty="0" err="1"/>
              <a:t>setterEtat</a:t>
            </a:r>
            <a:r>
              <a:rPr lang="fr-FR" i="1" dirty="0"/>
              <a:t>]=</a:t>
            </a:r>
            <a:r>
              <a:rPr lang="fr-FR" i="1" dirty="0" err="1"/>
              <a:t>useState</a:t>
            </a:r>
            <a:r>
              <a:rPr lang="fr-FR" i="1" dirty="0"/>
              <a:t>(</a:t>
            </a:r>
            <a:r>
              <a:rPr lang="fr-FR" i="1" dirty="0" err="1"/>
              <a:t>valeurInitial</a:t>
            </a:r>
            <a:r>
              <a:rPr lang="fr-FR" i="1" dirty="0"/>
              <a:t>)</a:t>
            </a:r>
          </a:p>
          <a:p>
            <a:pPr lvl="2"/>
            <a:endParaRPr lang="fr-FR" dirty="0"/>
          </a:p>
          <a:p>
            <a:pPr lvl="2"/>
            <a:r>
              <a:rPr lang="fr-FR" dirty="0"/>
              <a:t>Etat représente la valeur de l’état </a:t>
            </a:r>
            <a:r>
              <a:rPr lang="fr-FR" b="1" dirty="0"/>
              <a:t>en lecture seule</a:t>
            </a:r>
          </a:p>
          <a:p>
            <a:pPr lvl="2"/>
            <a:endParaRPr lang="fr-FR" dirty="0"/>
          </a:p>
          <a:p>
            <a:pPr lvl="2"/>
            <a:r>
              <a:rPr lang="fr-FR" dirty="0" err="1"/>
              <a:t>SetterEtat</a:t>
            </a:r>
            <a:r>
              <a:rPr lang="fr-FR" dirty="0"/>
              <a:t> permet une mise à jour </a:t>
            </a:r>
            <a:r>
              <a:rPr lang="fr-FR" b="1" dirty="0" err="1"/>
              <a:t>async</a:t>
            </a:r>
            <a:r>
              <a:rPr lang="fr-FR" dirty="0"/>
              <a:t> de la </a:t>
            </a:r>
            <a:r>
              <a:rPr lang="fr-FR" b="1" dirty="0" err="1"/>
              <a:t>ref</a:t>
            </a:r>
            <a:r>
              <a:rPr lang="fr-FR" dirty="0"/>
              <a:t>. de valeur d’état</a:t>
            </a:r>
          </a:p>
          <a:p>
            <a:pPr lvl="3"/>
            <a:r>
              <a:rPr lang="fr-FR" dirty="0"/>
              <a:t>Le setter nécessite une nouvelle référence de valeur complète (reconstituer l’objet si valeur objet)</a:t>
            </a:r>
          </a:p>
        </p:txBody>
      </p:sp>
    </p:spTree>
    <p:extLst>
      <p:ext uri="{BB962C8B-B14F-4D97-AF65-F5344CB8AC3E}">
        <p14:creationId xmlns:p14="http://schemas.microsoft.com/office/powerpoint/2010/main" val="20464941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3DA41-8055-3185-C3D6-AE90F01B267C}"/>
              </a:ext>
            </a:extLst>
          </p:cNvPr>
          <p:cNvSpPr>
            <a:spLocks noGrp="1"/>
          </p:cNvSpPr>
          <p:nvPr>
            <p:ph type="title"/>
          </p:nvPr>
        </p:nvSpPr>
        <p:spPr/>
        <p:txBody>
          <a:bodyPr/>
          <a:lstStyle/>
          <a:p>
            <a:r>
              <a:rPr lang="fr-FR" i="1" dirty="0" err="1"/>
              <a:t>Function</a:t>
            </a:r>
            <a:r>
              <a:rPr lang="fr-FR" dirty="0"/>
              <a:t> &amp; cycle de vie</a:t>
            </a:r>
          </a:p>
        </p:txBody>
      </p:sp>
      <p:sp>
        <p:nvSpPr>
          <p:cNvPr id="3" name="Espace réservé du contenu 2">
            <a:extLst>
              <a:ext uri="{FF2B5EF4-FFF2-40B4-BE49-F238E27FC236}">
                <a16:creationId xmlns:a16="http://schemas.microsoft.com/office/drawing/2014/main" id="{FCBCAC7B-C1EF-D45B-1B5D-484F66991E66}"/>
              </a:ext>
            </a:extLst>
          </p:cNvPr>
          <p:cNvSpPr>
            <a:spLocks noGrp="1"/>
          </p:cNvSpPr>
          <p:nvPr>
            <p:ph idx="1"/>
          </p:nvPr>
        </p:nvSpPr>
        <p:spPr/>
        <p:txBody>
          <a:bodyPr>
            <a:normAutofit fontScale="62500" lnSpcReduction="20000"/>
          </a:bodyPr>
          <a:lstStyle/>
          <a:p>
            <a:r>
              <a:rPr lang="fr-FR" dirty="0"/>
              <a:t>Contrairement au class une seul fonction pour </a:t>
            </a:r>
            <a:r>
              <a:rPr lang="fr-FR" dirty="0" err="1"/>
              <a:t>didMount</a:t>
            </a:r>
            <a:r>
              <a:rPr lang="fr-FR" dirty="0"/>
              <a:t>, </a:t>
            </a:r>
            <a:r>
              <a:rPr lang="fr-FR" dirty="0" err="1"/>
              <a:t>didUpdate</a:t>
            </a:r>
            <a:r>
              <a:rPr lang="fr-FR" dirty="0"/>
              <a:t>, </a:t>
            </a:r>
            <a:r>
              <a:rPr lang="fr-FR" dirty="0" err="1"/>
              <a:t>willUnmount</a:t>
            </a:r>
            <a:endParaRPr lang="fr-FR" dirty="0"/>
          </a:p>
          <a:p>
            <a:endParaRPr lang="fr-FR" dirty="0"/>
          </a:p>
          <a:p>
            <a:r>
              <a:rPr lang="fr-FR" dirty="0"/>
              <a:t>Le montage et l’update exécute la fonction fournis</a:t>
            </a:r>
          </a:p>
          <a:p>
            <a:endParaRPr lang="fr-FR" dirty="0"/>
          </a:p>
          <a:p>
            <a:r>
              <a:rPr lang="fr-FR" dirty="0"/>
              <a:t>Exemple de </a:t>
            </a:r>
            <a:r>
              <a:rPr lang="fr-FR" dirty="0" err="1"/>
              <a:t>useEffect</a:t>
            </a:r>
            <a:r>
              <a:rPr lang="fr-FR" dirty="0"/>
              <a:t> :</a:t>
            </a:r>
          </a:p>
          <a:p>
            <a:pPr marL="0" indent="0">
              <a:buNone/>
            </a:pPr>
            <a:r>
              <a:rPr lang="fr-FR" dirty="0"/>
              <a:t>	</a:t>
            </a:r>
            <a:r>
              <a:rPr lang="fr-FR" dirty="0" err="1"/>
              <a:t>useEffect</a:t>
            </a:r>
            <a:r>
              <a:rPr lang="fr-FR" dirty="0"/>
              <a:t>(()=&gt;{</a:t>
            </a:r>
          </a:p>
          <a:p>
            <a:pPr marL="0" indent="0">
              <a:buNone/>
            </a:pPr>
            <a:r>
              <a:rPr lang="fr-FR" dirty="0"/>
              <a:t>		</a:t>
            </a:r>
            <a:r>
              <a:rPr lang="fr-FR" sz="2500" i="1" dirty="0"/>
              <a:t>//instructions</a:t>
            </a:r>
            <a:endParaRPr lang="fr-FR" i="1" dirty="0"/>
          </a:p>
          <a:p>
            <a:pPr marL="0" indent="0">
              <a:buNone/>
            </a:pPr>
            <a:r>
              <a:rPr lang="fr-FR" dirty="0"/>
              <a:t>		</a:t>
            </a:r>
            <a:r>
              <a:rPr lang="fr-FR" b="1" dirty="0"/>
              <a:t>return</a:t>
            </a:r>
            <a:r>
              <a:rPr lang="fr-FR" dirty="0"/>
              <a:t> ()=&gt;{    </a:t>
            </a:r>
            <a:r>
              <a:rPr lang="fr-FR" sz="2500" dirty="0"/>
              <a:t>/*</a:t>
            </a:r>
            <a:r>
              <a:rPr lang="fr-FR" sz="2500" dirty="0" err="1"/>
              <a:t>willUnmount</a:t>
            </a:r>
            <a:r>
              <a:rPr lang="fr-FR" sz="2500" dirty="0"/>
              <a:t> </a:t>
            </a:r>
            <a:r>
              <a:rPr lang="fr-FR" sz="2500" dirty="0" err="1"/>
              <a:t>function</a:t>
            </a:r>
            <a:r>
              <a:rPr lang="fr-FR" sz="2500" dirty="0"/>
              <a:t>*/    </a:t>
            </a:r>
            <a:r>
              <a:rPr lang="fr-FR" dirty="0"/>
              <a:t>}</a:t>
            </a:r>
          </a:p>
          <a:p>
            <a:pPr marL="0" indent="0">
              <a:buNone/>
            </a:pPr>
            <a:r>
              <a:rPr lang="fr-FR" dirty="0"/>
              <a:t>	},[valeur1,…])</a:t>
            </a:r>
          </a:p>
          <a:p>
            <a:endParaRPr lang="fr-FR" dirty="0"/>
          </a:p>
          <a:p>
            <a:r>
              <a:rPr lang="fr-FR" dirty="0"/>
              <a:t>La fonction retournée </a:t>
            </a:r>
            <a:r>
              <a:rPr lang="fr-FR" sz="2600" i="1" dirty="0"/>
              <a:t>(facultative)</a:t>
            </a:r>
            <a:r>
              <a:rPr lang="fr-FR" dirty="0"/>
              <a:t> sera exécutée au démontage du composant</a:t>
            </a:r>
          </a:p>
          <a:p>
            <a:endParaRPr lang="fr-FR" dirty="0"/>
          </a:p>
          <a:p>
            <a:r>
              <a:rPr lang="fr-FR" dirty="0"/>
              <a:t>Plusieurs configuration possible grâce au tableau de valeur en 2eme param</a:t>
            </a:r>
          </a:p>
          <a:p>
            <a:pPr lvl="1"/>
            <a:r>
              <a:rPr lang="fr-FR" dirty="0"/>
              <a:t>Aucun tableau : exécution a chaque nouveau rendu (</a:t>
            </a:r>
            <a:r>
              <a:rPr lang="fr-FR" dirty="0" err="1"/>
              <a:t>equiv</a:t>
            </a:r>
            <a:r>
              <a:rPr lang="fr-FR" dirty="0"/>
              <a:t>. </a:t>
            </a:r>
            <a:r>
              <a:rPr lang="fr-FR" dirty="0" err="1"/>
              <a:t>componentDidMount</a:t>
            </a:r>
            <a:r>
              <a:rPr lang="fr-FR" dirty="0"/>
              <a:t> + </a:t>
            </a:r>
            <a:r>
              <a:rPr lang="fr-FR" dirty="0" err="1"/>
              <a:t>componentDidUpdate</a:t>
            </a:r>
            <a:r>
              <a:rPr lang="fr-FR" dirty="0"/>
              <a:t>)</a:t>
            </a:r>
          </a:p>
          <a:p>
            <a:pPr lvl="1"/>
            <a:r>
              <a:rPr lang="fr-FR" dirty="0"/>
              <a:t>Tableau vide : exécution </a:t>
            </a:r>
            <a:r>
              <a:rPr lang="fr-FR" dirty="0" err="1"/>
              <a:t>mount</a:t>
            </a:r>
            <a:r>
              <a:rPr lang="fr-FR" dirty="0"/>
              <a:t> uniquement (</a:t>
            </a:r>
            <a:r>
              <a:rPr lang="fr-FR" dirty="0" err="1"/>
              <a:t>equiv</a:t>
            </a:r>
            <a:r>
              <a:rPr lang="fr-FR" dirty="0"/>
              <a:t>. </a:t>
            </a:r>
            <a:r>
              <a:rPr lang="fr-FR" dirty="0" err="1"/>
              <a:t>componentDidMount</a:t>
            </a:r>
            <a:r>
              <a:rPr lang="fr-FR" dirty="0"/>
              <a:t>)</a:t>
            </a:r>
          </a:p>
          <a:p>
            <a:pPr lvl="1"/>
            <a:r>
              <a:rPr lang="fr-FR" dirty="0"/>
              <a:t>Tableau avec au moins une référence : exécution a chaque changement d’une référence du tableau (</a:t>
            </a:r>
            <a:r>
              <a:rPr lang="fr-FR" dirty="0" err="1"/>
              <a:t>mount</a:t>
            </a:r>
            <a:r>
              <a:rPr lang="fr-FR" dirty="0"/>
              <a:t> + update d’une valeur du tableau)</a:t>
            </a:r>
          </a:p>
          <a:p>
            <a:endParaRPr lang="fr-FR" dirty="0"/>
          </a:p>
        </p:txBody>
      </p:sp>
    </p:spTree>
    <p:extLst>
      <p:ext uri="{BB962C8B-B14F-4D97-AF65-F5344CB8AC3E}">
        <p14:creationId xmlns:p14="http://schemas.microsoft.com/office/powerpoint/2010/main" val="4224792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581836-66D5-F8FF-BA3F-A31BF9F18AD1}"/>
              </a:ext>
            </a:extLst>
          </p:cNvPr>
          <p:cNvSpPr>
            <a:spLocks noGrp="1"/>
          </p:cNvSpPr>
          <p:nvPr>
            <p:ph type="title"/>
          </p:nvPr>
        </p:nvSpPr>
        <p:spPr/>
        <p:txBody>
          <a:bodyPr/>
          <a:lstStyle/>
          <a:p>
            <a:r>
              <a:rPr lang="fr-FR" dirty="0" err="1"/>
              <a:t>Debug</a:t>
            </a:r>
            <a:r>
              <a:rPr lang="fr-FR" dirty="0"/>
              <a:t> React native</a:t>
            </a:r>
          </a:p>
        </p:txBody>
      </p:sp>
      <p:sp>
        <p:nvSpPr>
          <p:cNvPr id="3" name="Espace réservé du contenu 2">
            <a:extLst>
              <a:ext uri="{FF2B5EF4-FFF2-40B4-BE49-F238E27FC236}">
                <a16:creationId xmlns:a16="http://schemas.microsoft.com/office/drawing/2014/main" id="{EB7C0D21-DC3C-00DF-8EE2-0372FF5615FC}"/>
              </a:ext>
            </a:extLst>
          </p:cNvPr>
          <p:cNvSpPr>
            <a:spLocks noGrp="1"/>
          </p:cNvSpPr>
          <p:nvPr>
            <p:ph idx="1"/>
          </p:nvPr>
        </p:nvSpPr>
        <p:spPr/>
        <p:txBody>
          <a:bodyPr>
            <a:normAutofit fontScale="85000" lnSpcReduction="20000"/>
          </a:bodyPr>
          <a:lstStyle/>
          <a:p>
            <a:r>
              <a:rPr lang="fr-FR" dirty="0"/>
              <a:t>Avant la v0.69</a:t>
            </a:r>
          </a:p>
          <a:p>
            <a:pPr lvl="1"/>
            <a:r>
              <a:rPr lang="fr-FR" dirty="0"/>
              <a:t>Depuis </a:t>
            </a:r>
            <a:r>
              <a:rPr lang="fr-FR" dirty="0">
                <a:hlinkClick r:id="rId3"/>
              </a:rPr>
              <a:t>http://locahost:8081</a:t>
            </a:r>
            <a:r>
              <a:rPr lang="fr-FR" dirty="0"/>
              <a:t> </a:t>
            </a:r>
          </a:p>
          <a:p>
            <a:pPr lvl="2"/>
            <a:r>
              <a:rPr lang="fr-FR" dirty="0"/>
              <a:t>Accès à la console js et </a:t>
            </a:r>
            <a:r>
              <a:rPr lang="fr-FR" dirty="0" err="1"/>
              <a:t>breakpoint</a:t>
            </a:r>
            <a:endParaRPr lang="fr-FR" dirty="0"/>
          </a:p>
          <a:p>
            <a:pPr lvl="2"/>
            <a:r>
              <a:rPr lang="fr-FR" dirty="0"/>
              <a:t>Déprécié depuis la 0.62 tend à etre supprimé au profit de flipper</a:t>
            </a:r>
          </a:p>
          <a:p>
            <a:pPr lvl="2"/>
            <a:endParaRPr lang="fr-FR" dirty="0"/>
          </a:p>
          <a:p>
            <a:r>
              <a:rPr lang="fr-FR" dirty="0"/>
              <a:t>Depuis la v0.69</a:t>
            </a:r>
          </a:p>
          <a:p>
            <a:pPr lvl="1"/>
            <a:r>
              <a:rPr lang="fr-FR" dirty="0"/>
              <a:t>Grace a flipper, </a:t>
            </a:r>
          </a:p>
          <a:p>
            <a:pPr marL="457200" lvl="1" indent="0">
              <a:buNone/>
            </a:pPr>
            <a:r>
              <a:rPr lang="fr-FR" b="1" i="0" dirty="0">
                <a:solidFill>
                  <a:srgbClr val="393A34"/>
                </a:solidFill>
                <a:effectLst/>
                <a:latin typeface="SFMono-Regular"/>
              </a:rPr>
              <a:t>      </a:t>
            </a:r>
            <a:r>
              <a:rPr lang="fr-FR" b="1" i="0" dirty="0" err="1">
                <a:solidFill>
                  <a:srgbClr val="393A34"/>
                </a:solidFill>
                <a:effectLst/>
                <a:latin typeface="SFMono-Regular"/>
              </a:rPr>
              <a:t>npm</a:t>
            </a:r>
            <a:r>
              <a:rPr lang="fr-FR" b="1" i="0" dirty="0">
                <a:solidFill>
                  <a:srgbClr val="393A34"/>
                </a:solidFill>
                <a:effectLst/>
                <a:latin typeface="SFMono-Regular"/>
              </a:rPr>
              <a:t> </a:t>
            </a:r>
            <a:r>
              <a:rPr lang="fr-FR" b="1" i="0" dirty="0" err="1">
                <a:solidFill>
                  <a:srgbClr val="393A34"/>
                </a:solidFill>
                <a:effectLst/>
                <a:latin typeface="SFMono-Regular"/>
              </a:rPr>
              <a:t>install</a:t>
            </a:r>
            <a:r>
              <a:rPr lang="fr-FR" b="1" i="0" dirty="0">
                <a:solidFill>
                  <a:srgbClr val="393A34"/>
                </a:solidFill>
                <a:effectLst/>
                <a:latin typeface="SFMono-Regular"/>
              </a:rPr>
              <a:t> --</a:t>
            </a:r>
            <a:r>
              <a:rPr lang="fr-FR" b="1" i="0" dirty="0" err="1">
                <a:solidFill>
                  <a:srgbClr val="393A34"/>
                </a:solidFill>
                <a:effectLst/>
                <a:latin typeface="SFMono-Regular"/>
              </a:rPr>
              <a:t>save</a:t>
            </a:r>
            <a:r>
              <a:rPr lang="fr-FR" b="1" i="0" dirty="0">
                <a:solidFill>
                  <a:srgbClr val="393A34"/>
                </a:solidFill>
                <a:effectLst/>
                <a:latin typeface="SFMono-Regular"/>
              </a:rPr>
              <a:t>-dev react-native-flipper</a:t>
            </a:r>
            <a:endParaRPr lang="fr-FR" b="1" dirty="0"/>
          </a:p>
          <a:p>
            <a:pPr lvl="1"/>
            <a:r>
              <a:rPr lang="fr-FR" dirty="0"/>
              <a:t>Acces à plein d’outils :</a:t>
            </a:r>
            <a:r>
              <a:rPr lang="en-US" b="0" i="0" dirty="0">
                <a:solidFill>
                  <a:srgbClr val="1C1E21"/>
                </a:solidFill>
                <a:effectLst/>
                <a:latin typeface="San Francisco"/>
              </a:rPr>
              <a:t> Layout Inspector, </a:t>
            </a:r>
          </a:p>
          <a:p>
            <a:pPr marL="914400" lvl="2" indent="0">
              <a:buNone/>
            </a:pPr>
            <a:r>
              <a:rPr lang="en-US" b="0" i="0" dirty="0">
                <a:solidFill>
                  <a:srgbClr val="1C1E21"/>
                </a:solidFill>
                <a:effectLst/>
                <a:latin typeface="San Francisco"/>
              </a:rPr>
              <a:t>Network, Databases, Images, </a:t>
            </a:r>
          </a:p>
          <a:p>
            <a:pPr marL="914400" lvl="2" indent="0">
              <a:buNone/>
            </a:pPr>
            <a:r>
              <a:rPr lang="en-US" b="0" i="0" dirty="0">
                <a:solidFill>
                  <a:srgbClr val="1C1E21"/>
                </a:solidFill>
                <a:effectLst/>
                <a:latin typeface="San Francisco"/>
              </a:rPr>
              <a:t>Shared Preferences, Crash Reporter, </a:t>
            </a:r>
          </a:p>
          <a:p>
            <a:pPr marL="914400" lvl="2" indent="0">
              <a:buNone/>
            </a:pPr>
            <a:r>
              <a:rPr lang="en-US" b="0" i="0" dirty="0">
                <a:solidFill>
                  <a:srgbClr val="1C1E21"/>
                </a:solidFill>
                <a:effectLst/>
                <a:latin typeface="San Francisco"/>
              </a:rPr>
              <a:t>React </a:t>
            </a:r>
            <a:r>
              <a:rPr lang="en-US" b="0" i="0" dirty="0" err="1">
                <a:solidFill>
                  <a:srgbClr val="1C1E21"/>
                </a:solidFill>
                <a:effectLst/>
                <a:latin typeface="San Francisco"/>
              </a:rPr>
              <a:t>DevTools</a:t>
            </a:r>
            <a:r>
              <a:rPr lang="en-US" b="0" i="0" dirty="0">
                <a:solidFill>
                  <a:srgbClr val="1C1E21"/>
                </a:solidFill>
                <a:effectLst/>
                <a:latin typeface="San Francisco"/>
              </a:rPr>
              <a:t>, Metro Logs</a:t>
            </a:r>
          </a:p>
          <a:p>
            <a:pPr lvl="2"/>
            <a:endParaRPr lang="en-US" b="0" i="0" dirty="0">
              <a:solidFill>
                <a:srgbClr val="1C1E21"/>
              </a:solidFill>
              <a:effectLst/>
              <a:latin typeface="San Francisco"/>
            </a:endParaRPr>
          </a:p>
          <a:p>
            <a:pPr lvl="2"/>
            <a:r>
              <a:rPr lang="en-US" b="0" i="0" dirty="0" err="1">
                <a:solidFill>
                  <a:srgbClr val="1C1E21"/>
                </a:solidFill>
                <a:effectLst/>
                <a:latin typeface="San Francisco"/>
              </a:rPr>
              <a:t>Possibilité</a:t>
            </a:r>
            <a:r>
              <a:rPr lang="en-US" b="0" i="0" dirty="0">
                <a:solidFill>
                  <a:srgbClr val="1C1E21"/>
                </a:solidFill>
                <a:effectLst/>
                <a:latin typeface="San Francisco"/>
              </a:rPr>
              <a:t> </a:t>
            </a:r>
            <a:r>
              <a:rPr lang="en-US" b="0" i="0" dirty="0" err="1">
                <a:solidFill>
                  <a:srgbClr val="1C1E21"/>
                </a:solidFill>
                <a:effectLst/>
                <a:latin typeface="San Francisco"/>
              </a:rPr>
              <a:t>d’ajout</a:t>
            </a:r>
            <a:r>
              <a:rPr lang="en-US" b="0" i="0" dirty="0">
                <a:solidFill>
                  <a:srgbClr val="1C1E21"/>
                </a:solidFill>
                <a:effectLst/>
                <a:latin typeface="San Francisco"/>
              </a:rPr>
              <a:t> de plugins pour plus </a:t>
            </a:r>
            <a:r>
              <a:rPr lang="en-US" b="0" i="0" dirty="0" err="1">
                <a:solidFill>
                  <a:srgbClr val="1C1E21"/>
                </a:solidFill>
                <a:effectLst/>
                <a:latin typeface="San Francisco"/>
              </a:rPr>
              <a:t>d’ou</a:t>
            </a:r>
            <a:r>
              <a:rPr lang="en-US" dirty="0" err="1">
                <a:solidFill>
                  <a:srgbClr val="1C1E21"/>
                </a:solidFill>
                <a:latin typeface="San Francisco"/>
              </a:rPr>
              <a:t>tils</a:t>
            </a:r>
            <a:endParaRPr lang="en-US" dirty="0">
              <a:solidFill>
                <a:srgbClr val="1C1E21"/>
              </a:solidFill>
              <a:latin typeface="San Francisco"/>
            </a:endParaRPr>
          </a:p>
          <a:p>
            <a:pPr lvl="3"/>
            <a:r>
              <a:rPr lang="en-US" b="0" i="0" dirty="0">
                <a:solidFill>
                  <a:srgbClr val="1C1E21"/>
                </a:solidFill>
                <a:effectLst/>
                <a:latin typeface="San Francisco"/>
              </a:rPr>
              <a:t>Example : reac</a:t>
            </a:r>
            <a:r>
              <a:rPr lang="en-US" dirty="0">
                <a:solidFill>
                  <a:srgbClr val="1C1E21"/>
                </a:solidFill>
                <a:latin typeface="San Francisco"/>
              </a:rPr>
              <a:t>t-navigation, …</a:t>
            </a:r>
            <a:endParaRPr lang="en-US" b="0" i="0" dirty="0">
              <a:solidFill>
                <a:srgbClr val="1C1E21"/>
              </a:solidFill>
              <a:effectLst/>
              <a:latin typeface="San Francisco"/>
            </a:endParaRPr>
          </a:p>
          <a:p>
            <a:pPr lvl="2"/>
            <a:endParaRPr lang="fr-FR" dirty="0"/>
          </a:p>
        </p:txBody>
      </p:sp>
      <p:pic>
        <p:nvPicPr>
          <p:cNvPr id="2050" name="Picture 2">
            <a:extLst>
              <a:ext uri="{FF2B5EF4-FFF2-40B4-BE49-F238E27FC236}">
                <a16:creationId xmlns:a16="http://schemas.microsoft.com/office/drawing/2014/main" id="{A5D1CAAE-CA46-BBAB-AFA5-8C7D4CCFF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681" y="3316111"/>
            <a:ext cx="4572776" cy="321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38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a:t>Redux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reducer</a:t>
            </a:r>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React-redux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B7152F-6C2D-7AB6-557E-D9614D5E29B8}"/>
              </a:ext>
            </a:extLst>
          </p:cNvPr>
          <p:cNvSpPr>
            <a:spLocks noGrp="1"/>
          </p:cNvSpPr>
          <p:nvPr>
            <p:ph type="title"/>
          </p:nvPr>
        </p:nvSpPr>
        <p:spPr/>
        <p:txBody>
          <a:bodyPr/>
          <a:lstStyle/>
          <a:p>
            <a:r>
              <a:rPr lang="fr-FR" dirty="0"/>
              <a:t>State &amp; Store</a:t>
            </a:r>
          </a:p>
        </p:txBody>
      </p:sp>
      <p:sp>
        <p:nvSpPr>
          <p:cNvPr id="3" name="Espace réservé du contenu 2">
            <a:extLst>
              <a:ext uri="{FF2B5EF4-FFF2-40B4-BE49-F238E27FC236}">
                <a16:creationId xmlns:a16="http://schemas.microsoft.com/office/drawing/2014/main" id="{94DDB71E-6B6F-F062-168F-146E21E78F6F}"/>
              </a:ext>
            </a:extLst>
          </p:cNvPr>
          <p:cNvSpPr>
            <a:spLocks noGrp="1"/>
          </p:cNvSpPr>
          <p:nvPr>
            <p:ph idx="1"/>
          </p:nvPr>
        </p:nvSpPr>
        <p:spPr/>
        <p:txBody>
          <a:bodyPr>
            <a:normAutofit fontScale="77500" lnSpcReduction="20000"/>
          </a:bodyPr>
          <a:lstStyle/>
          <a:p>
            <a:r>
              <a:rPr lang="fr-FR" dirty="0"/>
              <a:t>2 constructions possible : </a:t>
            </a:r>
          </a:p>
          <a:p>
            <a:pPr lvl="1"/>
            <a:r>
              <a:rPr lang="fr-FR" i="1" dirty="0">
                <a:solidFill>
                  <a:schemeClr val="accent2"/>
                </a:solidFill>
              </a:rPr>
              <a:t>State</a:t>
            </a:r>
            <a:r>
              <a:rPr lang="fr-FR" dirty="0">
                <a:solidFill>
                  <a:schemeClr val="accent2"/>
                </a:solidFill>
              </a:rPr>
              <a:t> locaux distribués par props</a:t>
            </a:r>
          </a:p>
          <a:p>
            <a:pPr lvl="2"/>
            <a:r>
              <a:rPr lang="fr-FR" dirty="0"/>
              <a:t>Impose un/des </a:t>
            </a:r>
            <a:r>
              <a:rPr lang="fr-FR" b="1" dirty="0">
                <a:solidFill>
                  <a:schemeClr val="accent2"/>
                </a:solidFill>
              </a:rPr>
              <a:t>composants</a:t>
            </a:r>
            <a:r>
              <a:rPr lang="fr-FR" dirty="0"/>
              <a:t> pour </a:t>
            </a:r>
            <a:r>
              <a:rPr lang="fr-FR" b="1" dirty="0">
                <a:solidFill>
                  <a:schemeClr val="accent2"/>
                </a:solidFill>
              </a:rPr>
              <a:t>maintient</a:t>
            </a:r>
            <a:r>
              <a:rPr lang="fr-FR" dirty="0"/>
              <a:t> du </a:t>
            </a:r>
            <a:r>
              <a:rPr lang="fr-FR" b="1" dirty="0">
                <a:solidFill>
                  <a:schemeClr val="accent2"/>
                </a:solidFill>
              </a:rPr>
              <a:t>state</a:t>
            </a:r>
          </a:p>
          <a:p>
            <a:pPr lvl="2"/>
            <a:r>
              <a:rPr lang="fr-FR" dirty="0"/>
              <a:t>Gestion de </a:t>
            </a:r>
            <a:r>
              <a:rPr lang="fr-FR" b="1" dirty="0">
                <a:solidFill>
                  <a:schemeClr val="accent2"/>
                </a:solidFill>
              </a:rPr>
              <a:t>propagation</a:t>
            </a:r>
            <a:r>
              <a:rPr lang="fr-FR" dirty="0"/>
              <a:t> de </a:t>
            </a:r>
            <a:r>
              <a:rPr lang="fr-FR" b="1" dirty="0">
                <a:solidFill>
                  <a:schemeClr val="accent2"/>
                </a:solidFill>
              </a:rPr>
              <a:t>l’état</a:t>
            </a:r>
            <a:r>
              <a:rPr lang="fr-FR" dirty="0"/>
              <a:t> </a:t>
            </a:r>
            <a:r>
              <a:rPr lang="fr-FR" b="1" dirty="0">
                <a:solidFill>
                  <a:schemeClr val="accent2"/>
                </a:solidFill>
              </a:rPr>
              <a:t>niveau</a:t>
            </a:r>
            <a:r>
              <a:rPr lang="fr-FR" dirty="0"/>
              <a:t> d’arborescence </a:t>
            </a:r>
            <a:r>
              <a:rPr lang="fr-FR" b="1" dirty="0">
                <a:solidFill>
                  <a:schemeClr val="accent2"/>
                </a:solidFill>
              </a:rPr>
              <a:t>par</a:t>
            </a:r>
            <a:r>
              <a:rPr lang="fr-FR" dirty="0"/>
              <a:t> </a:t>
            </a:r>
            <a:r>
              <a:rPr lang="fr-FR" b="1" dirty="0">
                <a:solidFill>
                  <a:schemeClr val="accent2"/>
                </a:solidFill>
              </a:rPr>
              <a:t>niveau</a:t>
            </a:r>
            <a:r>
              <a:rPr lang="fr-FR" dirty="0"/>
              <a:t> d’arborescence</a:t>
            </a:r>
          </a:p>
          <a:p>
            <a:pPr lvl="2"/>
            <a:r>
              <a:rPr lang="fr-FR" b="1" dirty="0">
                <a:solidFill>
                  <a:schemeClr val="accent2"/>
                </a:solidFill>
              </a:rPr>
              <a:t>Composants dépendants </a:t>
            </a:r>
            <a:r>
              <a:rPr lang="fr-FR" dirty="0"/>
              <a:t>de la fourniture des données d’état depuis le parent</a:t>
            </a:r>
          </a:p>
          <a:p>
            <a:pPr lvl="2"/>
            <a:r>
              <a:rPr lang="fr-FR" dirty="0"/>
              <a:t>Impose des </a:t>
            </a:r>
            <a:r>
              <a:rPr lang="fr-FR" b="1" dirty="0">
                <a:solidFill>
                  <a:schemeClr val="accent2"/>
                </a:solidFill>
              </a:rPr>
              <a:t>rechargements</a:t>
            </a:r>
            <a:r>
              <a:rPr lang="fr-FR" dirty="0"/>
              <a:t> </a:t>
            </a:r>
            <a:r>
              <a:rPr lang="fr-FR" b="1" dirty="0">
                <a:solidFill>
                  <a:schemeClr val="accent2"/>
                </a:solidFill>
              </a:rPr>
              <a:t>complet</a:t>
            </a:r>
            <a:r>
              <a:rPr lang="fr-FR" dirty="0"/>
              <a:t> </a:t>
            </a:r>
            <a:r>
              <a:rPr lang="fr-FR" b="1" dirty="0">
                <a:solidFill>
                  <a:schemeClr val="accent2"/>
                </a:solidFill>
              </a:rPr>
              <a:t>d’arborescence</a:t>
            </a:r>
            <a:r>
              <a:rPr lang="fr-FR" dirty="0"/>
              <a:t> enfant (a partir du composant maintenant le state) à chaque changement</a:t>
            </a:r>
          </a:p>
          <a:p>
            <a:pPr lvl="2"/>
            <a:r>
              <a:rPr lang="fr-FR" b="1" dirty="0">
                <a:solidFill>
                  <a:schemeClr val="accent2"/>
                </a:solidFill>
              </a:rPr>
              <a:t>Corruption</a:t>
            </a:r>
            <a:r>
              <a:rPr lang="fr-FR" dirty="0"/>
              <a:t> possible des états par les composants (</a:t>
            </a:r>
            <a:r>
              <a:rPr lang="fr-FR" dirty="0" err="1"/>
              <a:t>useState</a:t>
            </a:r>
            <a:r>
              <a:rPr lang="fr-FR" dirty="0"/>
              <a:t>)</a:t>
            </a:r>
          </a:p>
          <a:p>
            <a:pPr lvl="1"/>
            <a:endParaRPr lang="fr-FR" dirty="0"/>
          </a:p>
          <a:p>
            <a:pPr lvl="1"/>
            <a:r>
              <a:rPr lang="fr-FR" i="1" dirty="0">
                <a:solidFill>
                  <a:schemeClr val="accent1"/>
                </a:solidFill>
              </a:rPr>
              <a:t>State</a:t>
            </a:r>
            <a:r>
              <a:rPr lang="fr-FR" dirty="0">
                <a:solidFill>
                  <a:schemeClr val="accent1"/>
                </a:solidFill>
              </a:rPr>
              <a:t> partagé par un store</a:t>
            </a:r>
          </a:p>
          <a:p>
            <a:pPr lvl="2"/>
            <a:r>
              <a:rPr lang="fr-FR" dirty="0"/>
              <a:t>Les composants sont </a:t>
            </a:r>
            <a:r>
              <a:rPr lang="fr-FR" b="1" dirty="0">
                <a:solidFill>
                  <a:schemeClr val="accent1"/>
                </a:solidFill>
              </a:rPr>
              <a:t>autonome</a:t>
            </a:r>
            <a:r>
              <a:rPr lang="fr-FR" dirty="0"/>
              <a:t> pour l’accès aux états</a:t>
            </a:r>
          </a:p>
          <a:p>
            <a:pPr lvl="2"/>
            <a:r>
              <a:rPr lang="fr-FR" dirty="0"/>
              <a:t>Le </a:t>
            </a:r>
            <a:r>
              <a:rPr lang="fr-FR" b="1" dirty="0">
                <a:solidFill>
                  <a:schemeClr val="accent1"/>
                </a:solidFill>
              </a:rPr>
              <a:t>store</a:t>
            </a:r>
            <a:r>
              <a:rPr lang="fr-FR" dirty="0"/>
              <a:t> manage et </a:t>
            </a:r>
            <a:r>
              <a:rPr lang="fr-FR" b="1" dirty="0">
                <a:solidFill>
                  <a:schemeClr val="accent1"/>
                </a:solidFill>
              </a:rPr>
              <a:t>contrôle</a:t>
            </a:r>
            <a:r>
              <a:rPr lang="fr-FR" dirty="0"/>
              <a:t> les capacités de </a:t>
            </a:r>
            <a:r>
              <a:rPr lang="fr-FR" b="1" dirty="0">
                <a:solidFill>
                  <a:schemeClr val="accent1"/>
                </a:solidFill>
              </a:rPr>
              <a:t>modifications</a:t>
            </a:r>
          </a:p>
          <a:p>
            <a:pPr lvl="2"/>
            <a:r>
              <a:rPr lang="fr-FR" b="1" dirty="0">
                <a:solidFill>
                  <a:schemeClr val="accent1"/>
                </a:solidFill>
              </a:rPr>
              <a:t>Alerte</a:t>
            </a:r>
            <a:r>
              <a:rPr lang="fr-FR" dirty="0"/>
              <a:t> les </a:t>
            </a:r>
            <a:r>
              <a:rPr lang="fr-FR" b="1" dirty="0">
                <a:solidFill>
                  <a:schemeClr val="accent1"/>
                </a:solidFill>
              </a:rPr>
              <a:t>composants</a:t>
            </a:r>
            <a:r>
              <a:rPr lang="fr-FR" dirty="0"/>
              <a:t> </a:t>
            </a:r>
            <a:r>
              <a:rPr lang="fr-FR" b="1" dirty="0">
                <a:solidFill>
                  <a:schemeClr val="accent1"/>
                </a:solidFill>
              </a:rPr>
              <a:t>connectés</a:t>
            </a:r>
            <a:r>
              <a:rPr lang="fr-FR" dirty="0"/>
              <a:t> des modifications </a:t>
            </a:r>
          </a:p>
          <a:p>
            <a:pPr lvl="2"/>
            <a:r>
              <a:rPr lang="fr-FR" dirty="0"/>
              <a:t>Permet le </a:t>
            </a:r>
            <a:r>
              <a:rPr lang="fr-FR" b="1" dirty="0">
                <a:solidFill>
                  <a:schemeClr val="accent1"/>
                </a:solidFill>
              </a:rPr>
              <a:t>rendu</a:t>
            </a:r>
            <a:r>
              <a:rPr lang="fr-FR" dirty="0"/>
              <a:t> </a:t>
            </a:r>
            <a:r>
              <a:rPr lang="fr-FR" b="1" dirty="0">
                <a:solidFill>
                  <a:schemeClr val="accent1"/>
                </a:solidFill>
              </a:rPr>
              <a:t>uniquement</a:t>
            </a:r>
            <a:r>
              <a:rPr lang="fr-FR" dirty="0"/>
              <a:t> des </a:t>
            </a:r>
            <a:r>
              <a:rPr lang="fr-FR" b="1" dirty="0">
                <a:solidFill>
                  <a:schemeClr val="accent1"/>
                </a:solidFill>
              </a:rPr>
              <a:t>composants</a:t>
            </a:r>
            <a:r>
              <a:rPr lang="fr-FR" dirty="0"/>
              <a:t> </a:t>
            </a:r>
            <a:r>
              <a:rPr lang="fr-FR" b="1" dirty="0">
                <a:solidFill>
                  <a:schemeClr val="accent1"/>
                </a:solidFill>
              </a:rPr>
              <a:t>connectés</a:t>
            </a:r>
            <a:r>
              <a:rPr lang="fr-FR" dirty="0"/>
              <a:t> aux données </a:t>
            </a:r>
          </a:p>
          <a:p>
            <a:pPr lvl="3"/>
            <a:r>
              <a:rPr lang="fr-FR" dirty="0"/>
              <a:t>uniquement </a:t>
            </a:r>
            <a:r>
              <a:rPr lang="fr-FR" b="1" dirty="0">
                <a:solidFill>
                  <a:schemeClr val="accent1"/>
                </a:solidFill>
              </a:rPr>
              <a:t>si le changement doit les affecter</a:t>
            </a:r>
          </a:p>
        </p:txBody>
      </p:sp>
      <p:sp>
        <p:nvSpPr>
          <p:cNvPr id="4" name="Espace réservé du contenu 3">
            <a:extLst>
              <a:ext uri="{FF2B5EF4-FFF2-40B4-BE49-F238E27FC236}">
                <a16:creationId xmlns:a16="http://schemas.microsoft.com/office/drawing/2014/main" id="{94821788-E8DA-1B3F-6F0F-7AC8ED583DFF}"/>
              </a:ext>
            </a:extLst>
          </p:cNvPr>
          <p:cNvSpPr>
            <a:spLocks noGrp="1"/>
          </p:cNvSpPr>
          <p:nvPr>
            <p:ph sz="quarter" idx="13"/>
          </p:nvPr>
        </p:nvSpPr>
        <p:spPr/>
        <p:txBody>
          <a:bodyPr>
            <a:normAutofit fontScale="92500"/>
          </a:bodyPr>
          <a:lstStyle/>
          <a:p>
            <a:r>
              <a:rPr lang="fr-FR" dirty="0"/>
              <a:t>L’état local a toujours son usage</a:t>
            </a:r>
          </a:p>
          <a:p>
            <a:pPr lvl="1"/>
            <a:r>
              <a:rPr lang="fr-FR" dirty="0"/>
              <a:t>Lorsque les informations stocké sont propre au composant et sans besoin de partage</a:t>
            </a:r>
          </a:p>
          <a:p>
            <a:endParaRPr lang="fr-FR" dirty="0"/>
          </a:p>
          <a:p>
            <a:r>
              <a:rPr lang="fr-FR" dirty="0"/>
              <a:t>Le store ne stock de des datas sérialisables</a:t>
            </a:r>
          </a:p>
          <a:p>
            <a:endParaRPr lang="fr-FR" dirty="0"/>
          </a:p>
          <a:p>
            <a:r>
              <a:rPr lang="fr-FR" dirty="0"/>
              <a:t>NB : il est préférable de concevoir le magasin et a structuration de data en amont</a:t>
            </a:r>
          </a:p>
          <a:p>
            <a:endParaRPr lang="fr-FR" dirty="0"/>
          </a:p>
        </p:txBody>
      </p:sp>
    </p:spTree>
    <p:extLst>
      <p:ext uri="{BB962C8B-B14F-4D97-AF65-F5344CB8AC3E}">
        <p14:creationId xmlns:p14="http://schemas.microsoft.com/office/powerpoint/2010/main" val="1019413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20000"/>
          </a:bodyPr>
          <a:lstStyle/>
          <a:p>
            <a:r>
              <a:rPr lang="fr-FR" dirty="0"/>
              <a:t>Apple</a:t>
            </a:r>
          </a:p>
          <a:p>
            <a:pPr lvl="1"/>
            <a:r>
              <a:rPr lang="fr-FR" dirty="0"/>
              <a:t>Dev initialement prévu </a:t>
            </a:r>
          </a:p>
          <a:p>
            <a:pPr lvl="2"/>
            <a:r>
              <a:rPr lang="fr-FR" dirty="0"/>
              <a:t>sous XCODE (osx only)</a:t>
            </a:r>
          </a:p>
          <a:p>
            <a:pPr lvl="2"/>
            <a:endParaRPr lang="fr-FR" dirty="0"/>
          </a:p>
          <a:p>
            <a:pPr lvl="2"/>
            <a:r>
              <a:rPr lang="fr-FR" dirty="0"/>
              <a:t>En objectif-C </a:t>
            </a:r>
          </a:p>
          <a:p>
            <a:pPr lvl="3"/>
            <a:r>
              <a:rPr lang="fr-FR" dirty="0"/>
              <a:t>issue de small talk et C</a:t>
            </a:r>
          </a:p>
          <a:p>
            <a:pPr lvl="2"/>
            <a:endParaRPr lang="fr-FR" dirty="0"/>
          </a:p>
          <a:p>
            <a:pPr lvl="2"/>
            <a:r>
              <a:rPr lang="fr-FR" dirty="0"/>
              <a:t>En C/C++</a:t>
            </a:r>
          </a:p>
          <a:p>
            <a:pPr lvl="2"/>
            <a:endParaRPr lang="fr-FR" dirty="0"/>
          </a:p>
          <a:p>
            <a:pPr lvl="2"/>
            <a:r>
              <a:rPr lang="fr-FR" dirty="0"/>
              <a:t>Puis swift</a:t>
            </a:r>
          </a:p>
          <a:p>
            <a:pPr marL="457200" lvl="1" indent="0">
              <a:buNone/>
            </a:pPr>
            <a:endParaRPr lang="fr-FR" dirty="0"/>
          </a:p>
          <a:p>
            <a:pPr lvl="1"/>
            <a:r>
              <a:rPr lang="fr-FR" dirty="0"/>
              <a:t>Abonnement obligatoire pour</a:t>
            </a:r>
          </a:p>
          <a:p>
            <a:pPr lvl="2"/>
            <a:r>
              <a:rPr lang="fr-FR" dirty="0"/>
              <a:t>Initialement pour tester les app sur des périphériques physiques </a:t>
            </a:r>
          </a:p>
          <a:p>
            <a:pPr lvl="2"/>
            <a:r>
              <a:rPr lang="fr-FR" dirty="0"/>
              <a:t>Requis pour poster une app sur le store apple</a:t>
            </a:r>
          </a:p>
          <a:p>
            <a:pPr lvl="3"/>
            <a:r>
              <a:rPr lang="fr-FR" dirty="0"/>
              <a:t>Contrôle de politique de l’application</a:t>
            </a:r>
          </a:p>
        </p:txBody>
      </p:sp>
      <p:pic>
        <p:nvPicPr>
          <p:cNvPr id="1028" name="Picture 4">
            <a:extLst>
              <a:ext uri="{FF2B5EF4-FFF2-40B4-BE49-F238E27FC236}">
                <a16:creationId xmlns:a16="http://schemas.microsoft.com/office/drawing/2014/main" id="{B58F4035-B763-4B9E-B0D5-616CDF4A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09" y="1786071"/>
            <a:ext cx="4645523" cy="2759401"/>
          </a:xfrm>
          <a:prstGeom prst="rect">
            <a:avLst/>
          </a:prstGeom>
          <a:noFill/>
          <a:extLst>
            <a:ext uri="{909E8E84-426E-40DD-AFC4-6F175D3DCCD1}">
              <a14:hiddenFill xmlns:a14="http://schemas.microsoft.com/office/drawing/2010/main">
                <a:solidFill>
                  <a:srgbClr val="FFFFFF"/>
                </a:solidFill>
              </a14:hiddenFill>
            </a:ext>
          </a:extLst>
        </p:spPr>
      </p:pic>
      <p:sp>
        <p:nvSpPr>
          <p:cNvPr id="3" name="Étoile : 10 branches 2">
            <a:extLst>
              <a:ext uri="{FF2B5EF4-FFF2-40B4-BE49-F238E27FC236}">
                <a16:creationId xmlns:a16="http://schemas.microsoft.com/office/drawing/2014/main" id="{B1617955-10DD-4BD4-A89B-89D8695227CB}"/>
              </a:ext>
            </a:extLst>
          </p:cNvPr>
          <p:cNvSpPr/>
          <p:nvPr/>
        </p:nvSpPr>
        <p:spPr>
          <a:xfrm>
            <a:off x="8981630" y="140151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20% du marché des mobiles</a:t>
            </a:r>
          </a:p>
        </p:txBody>
      </p:sp>
    </p:spTree>
    <p:extLst>
      <p:ext uri="{BB962C8B-B14F-4D97-AF65-F5344CB8AC3E}">
        <p14:creationId xmlns:p14="http://schemas.microsoft.com/office/powerpoint/2010/main" val="3345225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33455A8-C039-6CB4-B825-0E4588E598D8}"/>
              </a:ext>
            </a:extLst>
          </p:cNvPr>
          <p:cNvSpPr>
            <a:spLocks noGrp="1"/>
          </p:cNvSpPr>
          <p:nvPr>
            <p:ph type="title"/>
          </p:nvPr>
        </p:nvSpPr>
        <p:spPr/>
        <p:txBody>
          <a:bodyPr/>
          <a:lstStyle/>
          <a:p>
            <a:r>
              <a:rPr lang="fr-FR" dirty="0"/>
              <a:t>Redux devtools</a:t>
            </a:r>
          </a:p>
        </p:txBody>
      </p:sp>
      <p:pic>
        <p:nvPicPr>
          <p:cNvPr id="11" name="Espace réservé du contenu 10">
            <a:extLst>
              <a:ext uri="{FF2B5EF4-FFF2-40B4-BE49-F238E27FC236}">
                <a16:creationId xmlns:a16="http://schemas.microsoft.com/office/drawing/2014/main" id="{873F6279-0562-18DE-A2E4-C433FCD718B6}"/>
              </a:ext>
            </a:extLst>
          </p:cNvPr>
          <p:cNvPicPr>
            <a:picLocks noGrp="1" noChangeAspect="1"/>
          </p:cNvPicPr>
          <p:nvPr>
            <p:ph idx="1"/>
          </p:nvPr>
        </p:nvPicPr>
        <p:blipFill>
          <a:blip r:embed="rId3"/>
          <a:stretch>
            <a:fillRect/>
          </a:stretch>
        </p:blipFill>
        <p:spPr>
          <a:xfrm>
            <a:off x="4476750" y="281377"/>
            <a:ext cx="7429500" cy="6079345"/>
          </a:xfrm>
        </p:spPr>
      </p:pic>
      <p:sp>
        <p:nvSpPr>
          <p:cNvPr id="10" name="Espace réservé du contenu 9">
            <a:extLst>
              <a:ext uri="{FF2B5EF4-FFF2-40B4-BE49-F238E27FC236}">
                <a16:creationId xmlns:a16="http://schemas.microsoft.com/office/drawing/2014/main" id="{B0F28F51-9164-65A4-1EE2-1D31B90F63D8}"/>
              </a:ext>
            </a:extLst>
          </p:cNvPr>
          <p:cNvSpPr>
            <a:spLocks noGrp="1"/>
          </p:cNvSpPr>
          <p:nvPr>
            <p:ph idx="14"/>
          </p:nvPr>
        </p:nvSpPr>
        <p:spPr/>
        <p:txBody>
          <a:bodyPr>
            <a:normAutofit fontScale="92500" lnSpcReduction="20000"/>
          </a:bodyPr>
          <a:lstStyle/>
          <a:p>
            <a:r>
              <a:rPr lang="fr-FR" dirty="0"/>
              <a:t>Inspecteur redux</a:t>
            </a:r>
          </a:p>
          <a:p>
            <a:pPr lvl="1"/>
            <a:r>
              <a:rPr lang="fr-FR" dirty="0"/>
              <a:t>Liste les actions</a:t>
            </a:r>
          </a:p>
          <a:p>
            <a:pPr lvl="2"/>
            <a:r>
              <a:rPr lang="fr-FR" dirty="0"/>
              <a:t>leurs contenus</a:t>
            </a:r>
          </a:p>
          <a:p>
            <a:pPr lvl="2"/>
            <a:r>
              <a:rPr lang="fr-FR" dirty="0"/>
              <a:t>Les changements affectés par l’action</a:t>
            </a:r>
          </a:p>
          <a:p>
            <a:endParaRPr lang="fr-FR" dirty="0"/>
          </a:p>
          <a:p>
            <a:r>
              <a:rPr lang="fr-FR" dirty="0"/>
              <a:t>Permet un dispatch à la volée</a:t>
            </a:r>
          </a:p>
          <a:p>
            <a:endParaRPr lang="fr-FR" dirty="0"/>
          </a:p>
          <a:p>
            <a:r>
              <a:rPr lang="fr-FR" dirty="0"/>
              <a:t>Import/export de scenario d’action au store</a:t>
            </a:r>
          </a:p>
        </p:txBody>
      </p:sp>
      <p:pic>
        <p:nvPicPr>
          <p:cNvPr id="2" name="Image 1">
            <a:extLst>
              <a:ext uri="{FF2B5EF4-FFF2-40B4-BE49-F238E27FC236}">
                <a16:creationId xmlns:a16="http://schemas.microsoft.com/office/drawing/2014/main" id="{5FD2EF4D-B274-822F-50C3-9CC145EAB6A3}"/>
              </a:ext>
            </a:extLst>
          </p:cNvPr>
          <p:cNvPicPr>
            <a:picLocks noChangeAspect="1"/>
          </p:cNvPicPr>
          <p:nvPr/>
        </p:nvPicPr>
        <p:blipFill>
          <a:blip r:embed="rId4"/>
          <a:stretch>
            <a:fillRect/>
          </a:stretch>
        </p:blipFill>
        <p:spPr>
          <a:xfrm>
            <a:off x="700978" y="484895"/>
            <a:ext cx="3442044" cy="4681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701353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55000" lnSpcReduction="20000"/>
          </a:bodyPr>
          <a:lstStyle/>
          <a:p>
            <a:r>
              <a:rPr lang="fr-FR" dirty="0"/>
              <a:t>Pour gérer une store</a:t>
            </a:r>
          </a:p>
          <a:p>
            <a:pPr lvl="1"/>
            <a:r>
              <a:rPr lang="fr-FR" dirty="0"/>
              <a:t>Un reducer </a:t>
            </a:r>
          </a:p>
          <a:p>
            <a:pPr lvl="2"/>
            <a:r>
              <a:rPr lang="fr-FR" dirty="0"/>
              <a:t>Reçoit :</a:t>
            </a:r>
          </a:p>
          <a:p>
            <a:pPr lvl="3"/>
            <a:r>
              <a:rPr lang="fr-FR" dirty="0"/>
              <a:t>une action</a:t>
            </a:r>
          </a:p>
          <a:p>
            <a:pPr lvl="3"/>
            <a:r>
              <a:rPr lang="fr-FR" dirty="0"/>
              <a:t>L’ancien state</a:t>
            </a:r>
          </a:p>
          <a:p>
            <a:pPr marL="1371600" lvl="3" indent="0">
              <a:buNone/>
            </a:pPr>
            <a:r>
              <a:rPr lang="fr-FR" dirty="0"/>
              <a:t>	avec un state initial (valeur par def.)</a:t>
            </a:r>
          </a:p>
          <a:p>
            <a:pPr lvl="3"/>
            <a:r>
              <a:rPr lang="fr-FR" dirty="0"/>
              <a:t>*la nouvelle valeur à manager dans le state</a:t>
            </a:r>
          </a:p>
          <a:p>
            <a:pPr lvl="2"/>
            <a:endParaRPr lang="fr-FR" dirty="0"/>
          </a:p>
          <a:p>
            <a:pPr lvl="2"/>
            <a:r>
              <a:rPr lang="fr-FR" b="1" dirty="0"/>
              <a:t>Retourne</a:t>
            </a:r>
            <a:r>
              <a:rPr lang="fr-FR" dirty="0"/>
              <a:t> un </a:t>
            </a:r>
            <a:r>
              <a:rPr lang="fr-FR" b="1" dirty="0"/>
              <a:t>nouvel</a:t>
            </a:r>
            <a:r>
              <a:rPr lang="fr-FR" dirty="0"/>
              <a:t> </a:t>
            </a:r>
            <a:r>
              <a:rPr lang="fr-FR" b="1" dirty="0"/>
              <a:t>état</a:t>
            </a:r>
            <a:r>
              <a:rPr lang="fr-FR" dirty="0"/>
              <a:t> assemblé issue de l’ancien </a:t>
            </a:r>
            <a:r>
              <a:rPr lang="fr-FR" b="1" u="sng" dirty="0"/>
              <a:t>(non muté)</a:t>
            </a:r>
            <a:r>
              <a:rPr lang="fr-FR" dirty="0"/>
              <a:t> </a:t>
            </a:r>
          </a:p>
          <a:p>
            <a:pPr lvl="1"/>
            <a:endParaRPr lang="fr-FR" dirty="0"/>
          </a:p>
          <a:p>
            <a:pPr lvl="1"/>
            <a:r>
              <a:rPr lang="fr-FR" dirty="0"/>
              <a:t>Les créateurs d’action</a:t>
            </a:r>
          </a:p>
          <a:p>
            <a:pPr lvl="2"/>
            <a:r>
              <a:rPr lang="fr-FR" dirty="0"/>
              <a:t>Renvoie l’objet d’action a dispatcher</a:t>
            </a:r>
          </a:p>
          <a:p>
            <a:pPr lvl="2"/>
            <a:endParaRPr lang="fr-FR" dirty="0"/>
          </a:p>
          <a:p>
            <a:pPr lvl="1"/>
            <a:r>
              <a:rPr lang="fr-FR" dirty="0"/>
              <a:t>Un store </a:t>
            </a:r>
          </a:p>
          <a:p>
            <a:pPr lvl="2"/>
            <a:r>
              <a:rPr lang="fr-FR" dirty="0"/>
              <a:t>Le store sera l’interface des composants avec le reducer</a:t>
            </a:r>
          </a:p>
          <a:p>
            <a:pPr lvl="3"/>
            <a:r>
              <a:rPr lang="fr-FR" dirty="0"/>
              <a:t>Il permet d’abonner des fonction aux changements du state du magasin</a:t>
            </a:r>
          </a:p>
          <a:p>
            <a:pPr lvl="3"/>
            <a:r>
              <a:rPr lang="fr-FR" dirty="0"/>
              <a:t>Il </a:t>
            </a:r>
            <a:r>
              <a:rPr lang="fr-FR" b="1" i="1" dirty="0"/>
              <a:t>dispatch</a:t>
            </a:r>
            <a:r>
              <a:rPr lang="fr-FR" dirty="0"/>
              <a:t> les appels au reducer avec le renvoie de l’ancien state qu’il manage</a:t>
            </a:r>
          </a:p>
          <a:p>
            <a:pPr lvl="4"/>
            <a:r>
              <a:rPr lang="fr-FR" dirty="0"/>
              <a:t>Seul l’action sera a fournir</a:t>
            </a:r>
          </a:p>
          <a:p>
            <a:pPr lvl="4"/>
            <a:endParaRPr lang="fr-FR" dirty="0"/>
          </a:p>
          <a:p>
            <a:pPr lvl="2"/>
            <a:r>
              <a:rPr lang="fr-FR" dirty="0"/>
              <a:t>Création du store &amp; affectation du reducer</a:t>
            </a:r>
          </a:p>
          <a:p>
            <a:pPr lvl="2"/>
            <a:endParaRPr lang="fr-FR" dirty="0"/>
          </a:p>
          <a:p>
            <a:pPr lvl="2"/>
            <a:r>
              <a:rPr lang="fr-FR" dirty="0"/>
              <a:t>Abonnement</a:t>
            </a:r>
          </a:p>
          <a:p>
            <a:pPr lvl="2"/>
            <a:r>
              <a:rPr lang="fr-FR" dirty="0"/>
              <a:t>Lecture de l’état du store</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291992" y="1490472"/>
            <a:ext cx="4568952" cy="5124480"/>
          </a:xfrm>
          <a:prstGeom prst="rect">
            <a:avLst/>
          </a:prstGeom>
        </p:spPr>
        <p:txBody>
          <a:bodyPr wrap="square">
            <a:spAutoFit/>
          </a:bodyPr>
          <a:lstStyle/>
          <a:p>
            <a:r>
              <a:rPr lang="en-US" sz="1400" dirty="0">
                <a:solidFill>
                  <a:srgbClr val="0000FF"/>
                </a:solidFill>
                <a:latin typeface="Consolas" panose="020B0609020204030204" pitchFamily="49" charset="0"/>
              </a:rPr>
              <a:t>function</a:t>
            </a:r>
            <a:r>
              <a:rPr lang="en-US" sz="1400" dirty="0">
                <a:solidFill>
                  <a:srgbClr val="000000"/>
                </a:solidFill>
                <a:latin typeface="Consolas" panose="020B0609020204030204" pitchFamily="49" charset="0"/>
              </a:rPr>
              <a:t> counter(state =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 action)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switch</a:t>
            </a:r>
            <a:r>
              <a:rPr lang="en-US" sz="1400" dirty="0">
                <a:solidFill>
                  <a:srgbClr val="000000"/>
                </a:solidFill>
                <a:latin typeface="Consolas" panose="020B0609020204030204" pitchFamily="49" charset="0"/>
              </a:rPr>
              <a:t> (action.type) {</a:t>
            </a: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'INCREM'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err="1">
                <a:solidFill>
                  <a:srgbClr val="098658"/>
                </a:solidFill>
                <a:latin typeface="Consolas" panose="020B0609020204030204" pitchFamily="49" charset="0"/>
              </a:rPr>
              <a:t>action.payload</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case</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'DECREM'</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return</a:t>
            </a:r>
            <a:r>
              <a:rPr lang="en-US" sz="1100" dirty="0">
                <a:solidFill>
                  <a:srgbClr val="000000"/>
                </a:solidFill>
                <a:latin typeface="Consolas" panose="020B0609020204030204" pitchFamily="49" charset="0"/>
              </a:rPr>
              <a:t> state - </a:t>
            </a:r>
            <a:r>
              <a:rPr lang="en-US" sz="1100" dirty="0" err="1">
                <a:solidFill>
                  <a:srgbClr val="098658"/>
                </a:solidFill>
                <a:latin typeface="Consolas" panose="020B0609020204030204" pitchFamily="49" charset="0"/>
              </a:rPr>
              <a:t>action.payload</a:t>
            </a:r>
            <a:endParaRPr lang="en-US" sz="12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default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export const </a:t>
            </a:r>
            <a:r>
              <a:rPr lang="en-US" sz="1400" dirty="0" err="1">
                <a:solidFill>
                  <a:srgbClr val="000000"/>
                </a:solidFill>
                <a:latin typeface="Consolas" panose="020B0609020204030204" pitchFamily="49" charset="0"/>
              </a:rPr>
              <a:t>increm</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val</a:t>
            </a:r>
            <a:r>
              <a:rPr lang="en-US" sz="1400" dirty="0">
                <a:solidFill>
                  <a:srgbClr val="000000"/>
                </a:solidFill>
                <a:latin typeface="Consolas" panose="020B0609020204030204" pitchFamily="49" charset="0"/>
              </a:rPr>
              <a:t>)=&gt;{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 return </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type:</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payload:val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export let</a:t>
            </a:r>
            <a:r>
              <a:rPr lang="en-US" sz="1400" dirty="0">
                <a:solidFill>
                  <a:srgbClr val="000000"/>
                </a:solidFill>
                <a:latin typeface="Consolas" panose="020B0609020204030204" pitchFamily="49" charset="0"/>
              </a:rPr>
              <a:t> store = </a:t>
            </a:r>
            <a:r>
              <a:rPr lang="en-US" sz="1400" b="1" strike="sngStrike" dirty="0">
                <a:solidFill>
                  <a:srgbClr val="000000"/>
                </a:solidFill>
                <a:latin typeface="Consolas" panose="020B0609020204030204" pitchFamily="49" charset="0"/>
              </a:rPr>
              <a:t>createStore</a:t>
            </a:r>
            <a:r>
              <a:rPr lang="en-US" sz="1400" dirty="0">
                <a:solidFill>
                  <a:srgbClr val="000000"/>
                </a:solidFill>
                <a:latin typeface="Consolas" panose="020B0609020204030204" pitchFamily="49" charset="0"/>
              </a:rPr>
              <a:t>(counter)</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store.</a:t>
            </a:r>
            <a:r>
              <a:rPr lang="en-US" sz="1400" b="1" dirty="0">
                <a:solidFill>
                  <a:srgbClr val="000000"/>
                </a:solidFill>
                <a:latin typeface="Consolas" panose="020B0609020204030204" pitchFamily="49" charset="0"/>
              </a:rPr>
              <a:t>subscribe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050" dirty="0">
                <a:solidFill>
                  <a:srgbClr val="000000"/>
                </a:solidFill>
                <a:latin typeface="Consolas" panose="020B0609020204030204" pitchFamily="49" charset="0"/>
              </a:rPr>
              <a:t>console.log(</a:t>
            </a:r>
            <a:r>
              <a:rPr lang="en-US" sz="1400" dirty="0" err="1">
                <a:solidFill>
                  <a:srgbClr val="000000"/>
                </a:solidFill>
                <a:latin typeface="Consolas" panose="020B0609020204030204" pitchFamily="49" charset="0"/>
              </a:rPr>
              <a:t>store.</a:t>
            </a:r>
            <a:r>
              <a:rPr lang="en-US" sz="1400" b="1" dirty="0" err="1">
                <a:solidFill>
                  <a:srgbClr val="000000"/>
                </a:solidFill>
                <a:latin typeface="Consolas" panose="020B0609020204030204" pitchFamily="49" charset="0"/>
              </a:rPr>
              <a:t>getState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store.</a:t>
            </a:r>
            <a:r>
              <a:rPr lang="en-US" sz="1400" b="1" dirty="0">
                <a:solidFill>
                  <a:srgbClr val="000000"/>
                </a:solidFill>
                <a:latin typeface="Consolas" panose="020B0609020204030204" pitchFamily="49" charset="0"/>
              </a:rPr>
              <a:t>dispatch</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store.</a:t>
            </a:r>
            <a:r>
              <a:rPr lang="en-US" sz="1400" b="1" dirty="0" err="1">
                <a:solidFill>
                  <a:srgbClr val="000000"/>
                </a:solidFill>
                <a:latin typeface="Consolas" panose="020B0609020204030204" pitchFamily="49" charset="0"/>
              </a:rPr>
              <a:t>dispatch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increm</a:t>
            </a:r>
            <a:r>
              <a:rPr lang="en-US" sz="1400" dirty="0">
                <a:solidFill>
                  <a:srgbClr val="000000"/>
                </a:solidFill>
                <a:latin typeface="Consolas" panose="020B0609020204030204" pitchFamily="49" charset="0"/>
              </a:rPr>
              <a:t>(1))</a:t>
            </a:r>
          </a:p>
          <a:p>
            <a:r>
              <a:rPr lang="en-US" sz="1400" dirty="0">
                <a:solidFill>
                  <a:srgbClr val="000000"/>
                </a:solidFill>
                <a:latin typeface="Consolas" panose="020B0609020204030204" pitchFamily="49" charset="0"/>
              </a:rPr>
              <a:t>  </a:t>
            </a:r>
            <a:endParaRPr lang="en-US" sz="14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038782"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E069744C-EEBB-4FA5-B6EC-A2F851E03ECB}"/>
              </a:ext>
            </a:extLst>
          </p:cNvPr>
          <p:cNvCxnSpPr>
            <a:cxnSpLocks/>
          </p:cNvCxnSpPr>
          <p:nvPr/>
        </p:nvCxnSpPr>
        <p:spPr>
          <a:xfrm flipV="1">
            <a:off x="3307644" y="1750833"/>
            <a:ext cx="5669607" cy="292456"/>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2734056" y="4920144"/>
            <a:ext cx="4471330" cy="396923"/>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036711" y="5729847"/>
            <a:ext cx="4318767" cy="99765"/>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4504267" y="4507364"/>
            <a:ext cx="2787725" cy="41278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AB89B93-39A5-02F2-B72E-7EF2BB99FC96}"/>
              </a:ext>
            </a:extLst>
          </p:cNvPr>
          <p:cNvCxnSpPr>
            <a:cxnSpLocks/>
          </p:cNvCxnSpPr>
          <p:nvPr/>
        </p:nvCxnSpPr>
        <p:spPr>
          <a:xfrm>
            <a:off x="4190788" y="3418518"/>
            <a:ext cx="3293745" cy="367672"/>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9F005E5B-4CB4-F4F5-CA62-4015835766C9}"/>
              </a:ext>
            </a:extLst>
          </p:cNvPr>
          <p:cNvCxnSpPr>
            <a:cxnSpLocks/>
          </p:cNvCxnSpPr>
          <p:nvPr/>
        </p:nvCxnSpPr>
        <p:spPr>
          <a:xfrm flipV="1">
            <a:off x="3426178" y="5226333"/>
            <a:ext cx="5029200" cy="292629"/>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63A762-F9E6-41C8-1B83-F468F24F67AE}"/>
              </a:ext>
            </a:extLst>
          </p:cNvPr>
          <p:cNvSpPr>
            <a:spLocks noGrp="1"/>
          </p:cNvSpPr>
          <p:nvPr>
            <p:ph type="title"/>
          </p:nvPr>
        </p:nvSpPr>
        <p:spPr/>
        <p:txBody>
          <a:bodyPr/>
          <a:lstStyle/>
          <a:p>
            <a:r>
              <a:rPr lang="fr-FR" dirty="0"/>
              <a:t>createStore vs configureStore</a:t>
            </a:r>
          </a:p>
        </p:txBody>
      </p:sp>
      <p:sp>
        <p:nvSpPr>
          <p:cNvPr id="3" name="Espace réservé du contenu 2">
            <a:extLst>
              <a:ext uri="{FF2B5EF4-FFF2-40B4-BE49-F238E27FC236}">
                <a16:creationId xmlns:a16="http://schemas.microsoft.com/office/drawing/2014/main" id="{545FF09A-43E3-8EA4-1DE1-3D24AB3E457D}"/>
              </a:ext>
            </a:extLst>
          </p:cNvPr>
          <p:cNvSpPr>
            <a:spLocks noGrp="1"/>
          </p:cNvSpPr>
          <p:nvPr>
            <p:ph idx="1"/>
          </p:nvPr>
        </p:nvSpPr>
        <p:spPr/>
        <p:txBody>
          <a:bodyPr/>
          <a:lstStyle/>
          <a:p>
            <a:r>
              <a:rPr lang="fr-FR" dirty="0"/>
              <a:t>createStore est déprécié, privilégié configureStore plus complet</a:t>
            </a:r>
          </a:p>
          <a:p>
            <a:pPr lvl="3"/>
            <a:r>
              <a:rPr lang="fr-FR" dirty="0"/>
              <a:t>Cette fonction est par redux toolkit</a:t>
            </a:r>
          </a:p>
          <a:p>
            <a:pPr lvl="1"/>
            <a:r>
              <a:rPr lang="fr-FR" dirty="0"/>
              <a:t>Gestion en </a:t>
            </a:r>
            <a:r>
              <a:rPr lang="fr-FR" i="1" dirty="0"/>
              <a:t>slice</a:t>
            </a:r>
            <a:r>
              <a:rPr lang="fr-FR" dirty="0"/>
              <a:t> des </a:t>
            </a:r>
            <a:r>
              <a:rPr lang="fr-FR" i="1" dirty="0"/>
              <a:t>reducers</a:t>
            </a:r>
          </a:p>
          <a:p>
            <a:pPr lvl="2"/>
            <a:endParaRPr lang="fr-FR" dirty="0"/>
          </a:p>
          <a:p>
            <a:pPr lvl="2"/>
            <a:r>
              <a:rPr lang="fr-FR" dirty="0"/>
              <a:t>Rendu des actions de la </a:t>
            </a:r>
            <a:r>
              <a:rPr lang="fr-FR" i="1" dirty="0"/>
              <a:t>slice</a:t>
            </a:r>
          </a:p>
          <a:p>
            <a:pPr lvl="3"/>
            <a:r>
              <a:rPr lang="fr-FR" dirty="0"/>
              <a:t>maSlice.actions renvoie une fonction </a:t>
            </a:r>
            <a:r>
              <a:rPr lang="fr-FR" i="1" dirty="0"/>
              <a:t>dispatchable</a:t>
            </a:r>
            <a:r>
              <a:rPr lang="fr-FR" dirty="0"/>
              <a:t> au store pour chaque cas du </a:t>
            </a:r>
            <a:r>
              <a:rPr lang="fr-FR" i="1" dirty="0"/>
              <a:t>reducer</a:t>
            </a:r>
          </a:p>
          <a:p>
            <a:pPr lvl="2"/>
            <a:endParaRPr lang="fr-FR" dirty="0"/>
          </a:p>
          <a:p>
            <a:pPr lvl="2"/>
            <a:r>
              <a:rPr lang="fr-FR" dirty="0"/>
              <a:t>Rendu du</a:t>
            </a:r>
            <a:r>
              <a:rPr lang="fr-FR" i="1" dirty="0"/>
              <a:t> reducer</a:t>
            </a:r>
            <a:r>
              <a:rPr lang="fr-FR" dirty="0"/>
              <a:t> complet de la </a:t>
            </a:r>
            <a:r>
              <a:rPr lang="fr-FR" i="1" dirty="0"/>
              <a:t>slice</a:t>
            </a:r>
            <a:r>
              <a:rPr lang="fr-FR" dirty="0"/>
              <a:t> </a:t>
            </a:r>
          </a:p>
          <a:p>
            <a:pPr lvl="3"/>
            <a:r>
              <a:rPr lang="fr-FR" dirty="0"/>
              <a:t>maSlice.reducer renvoie le reducer de la slice</a:t>
            </a:r>
          </a:p>
          <a:p>
            <a:pPr lvl="3"/>
            <a:endParaRPr lang="fr-FR" dirty="0"/>
          </a:p>
          <a:p>
            <a:pPr lvl="2"/>
            <a:r>
              <a:rPr lang="fr-FR" dirty="0"/>
              <a:t>Permet la « mutabilité » des valeurs dans les reducers</a:t>
            </a:r>
          </a:p>
          <a:p>
            <a:pPr lvl="3"/>
            <a:r>
              <a:rPr lang="fr-FR" dirty="0"/>
              <a:t>Mutabilité d’un brouillon pour génération d’un nouveau state non muté</a:t>
            </a:r>
          </a:p>
          <a:p>
            <a:pPr lvl="3"/>
            <a:endParaRPr lang="fr-FR" dirty="0"/>
          </a:p>
          <a:p>
            <a:pPr lvl="2"/>
            <a:endParaRPr lang="fr-FR" dirty="0"/>
          </a:p>
        </p:txBody>
      </p:sp>
    </p:spTree>
    <p:extLst>
      <p:ext uri="{BB962C8B-B14F-4D97-AF65-F5344CB8AC3E}">
        <p14:creationId xmlns:p14="http://schemas.microsoft.com/office/powerpoint/2010/main" val="1472116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C5C2E49-61F7-353D-6BF8-BBF9A9A2B3C7}"/>
              </a:ext>
            </a:extLst>
          </p:cNvPr>
          <p:cNvSpPr>
            <a:spLocks noGrp="1"/>
          </p:cNvSpPr>
          <p:nvPr>
            <p:ph type="title"/>
          </p:nvPr>
        </p:nvSpPr>
        <p:spPr/>
        <p:txBody>
          <a:bodyPr/>
          <a:lstStyle/>
          <a:p>
            <a:r>
              <a:rPr lang="fr-FR" dirty="0"/>
              <a:t>Création de slice/store avec redux toolkit</a:t>
            </a:r>
          </a:p>
        </p:txBody>
      </p:sp>
      <p:sp>
        <p:nvSpPr>
          <p:cNvPr id="5" name="Espace réservé du contenu 4">
            <a:extLst>
              <a:ext uri="{FF2B5EF4-FFF2-40B4-BE49-F238E27FC236}">
                <a16:creationId xmlns:a16="http://schemas.microsoft.com/office/drawing/2014/main" id="{41357D21-AD68-8B7E-A112-604F7B7C01A2}"/>
              </a:ext>
            </a:extLst>
          </p:cNvPr>
          <p:cNvSpPr>
            <a:spLocks noGrp="1"/>
          </p:cNvSpPr>
          <p:nvPr>
            <p:ph idx="1"/>
          </p:nvPr>
        </p:nvSpPr>
        <p:spPr/>
        <p:txBody>
          <a:bodyPr>
            <a:normAutofit fontScale="70000" lnSpcReduction="20000"/>
          </a:bodyPr>
          <a:lstStyle/>
          <a:p>
            <a:r>
              <a:rPr lang="fr-FR" dirty="0"/>
              <a:t>createSlice</a:t>
            </a:r>
          </a:p>
          <a:p>
            <a:pPr lvl="1"/>
            <a:r>
              <a:rPr lang="fr-FR" dirty="0"/>
              <a:t>Name : nom de la tranche</a:t>
            </a:r>
          </a:p>
          <a:p>
            <a:pPr lvl="1"/>
            <a:endParaRPr lang="fr-FR" dirty="0"/>
          </a:p>
          <a:p>
            <a:pPr lvl="1"/>
            <a:r>
              <a:rPr lang="fr-FR" dirty="0"/>
              <a:t>initialState: état initial de la tranche</a:t>
            </a:r>
          </a:p>
          <a:p>
            <a:pPr lvl="1"/>
            <a:endParaRPr lang="fr-FR" dirty="0"/>
          </a:p>
          <a:p>
            <a:pPr lvl="1"/>
            <a:r>
              <a:rPr lang="fr-FR" i="1" dirty="0"/>
              <a:t>Reducers</a:t>
            </a:r>
            <a:r>
              <a:rPr lang="fr-FR" dirty="0"/>
              <a:t>: fonctions de réduction</a:t>
            </a:r>
          </a:p>
          <a:p>
            <a:pPr lvl="2"/>
            <a:r>
              <a:rPr lang="fr-FR" dirty="0"/>
              <a:t>Recevant le state</a:t>
            </a:r>
          </a:p>
          <a:p>
            <a:pPr lvl="2"/>
            <a:r>
              <a:rPr lang="fr-FR" dirty="0"/>
              <a:t>Mutant le state avec la nouvelle valeur</a:t>
            </a:r>
          </a:p>
          <a:p>
            <a:endParaRPr lang="fr-FR" dirty="0"/>
          </a:p>
          <a:p>
            <a:r>
              <a:rPr lang="fr-FR" dirty="0"/>
              <a:t>maSlice.actions : rendu des fonctions </a:t>
            </a:r>
            <a:r>
              <a:rPr lang="fr-FR" i="1" dirty="0"/>
              <a:t>dispatchables </a:t>
            </a:r>
            <a:r>
              <a:rPr lang="fr-FR" dirty="0"/>
              <a:t>d’actions</a:t>
            </a:r>
          </a:p>
          <a:p>
            <a:endParaRPr lang="fr-FR" dirty="0"/>
          </a:p>
          <a:p>
            <a:r>
              <a:rPr lang="fr-FR" dirty="0"/>
              <a:t>Déclaration du store avec configureStore</a:t>
            </a:r>
          </a:p>
          <a:p>
            <a:pPr lvl="1"/>
            <a:r>
              <a:rPr lang="fr-FR" dirty="0"/>
              <a:t>Rendu du reducer par maSlice.reducer</a:t>
            </a:r>
          </a:p>
          <a:p>
            <a:endParaRPr lang="fr-FR" dirty="0"/>
          </a:p>
          <a:p>
            <a:r>
              <a:rPr lang="fr-FR" dirty="0"/>
              <a:t>Dispatch d’une action</a:t>
            </a:r>
          </a:p>
        </p:txBody>
      </p:sp>
      <p:sp>
        <p:nvSpPr>
          <p:cNvPr id="6" name="Espace réservé du contenu 5">
            <a:extLst>
              <a:ext uri="{FF2B5EF4-FFF2-40B4-BE49-F238E27FC236}">
                <a16:creationId xmlns:a16="http://schemas.microsoft.com/office/drawing/2014/main" id="{4B7AB729-8253-679B-5CE7-CB8D51D18A6F}"/>
              </a:ext>
            </a:extLst>
          </p:cNvPr>
          <p:cNvSpPr>
            <a:spLocks noGrp="1"/>
          </p:cNvSpPr>
          <p:nvPr>
            <p:ph sz="quarter" idx="14"/>
          </p:nvPr>
        </p:nvSpPr>
        <p:spPr>
          <a:xfrm>
            <a:off x="7000407" y="928670"/>
            <a:ext cx="4810633" cy="5786477"/>
          </a:xfrm>
        </p:spPr>
        <p:txBody>
          <a:bodyPr>
            <a:normAutofit fontScale="85000" lnSpcReduction="20000"/>
          </a:bodyPr>
          <a:lstStyle/>
          <a:p>
            <a:pPr marL="0" indent="0">
              <a:buNone/>
            </a:pPr>
            <a:endParaRPr lang="en-US" b="0" dirty="0">
              <a:solidFill>
                <a:srgbClr val="9872A2"/>
              </a:solidFill>
              <a:effectLst/>
              <a:latin typeface="Consolas" panose="020B0609020204030204" pitchFamily="49" charset="0"/>
            </a:endParaRPr>
          </a:p>
          <a:p>
            <a:pPr marL="0" indent="0">
              <a:buNone/>
            </a:pPr>
            <a:r>
              <a:rPr lang="en-US" b="0" dirty="0">
                <a:solidFill>
                  <a:srgbClr val="9872A2"/>
                </a:solidFill>
                <a:effectLst/>
                <a:latin typeface="Consolas" panose="020B0609020204030204" pitchFamily="49" charset="0"/>
              </a:rPr>
              <a:t>import</a:t>
            </a:r>
            <a:r>
              <a:rPr lang="en-US" b="0" dirty="0">
                <a:solidFill>
                  <a:srgbClr val="C5C8C6"/>
                </a:solidFill>
                <a:effectLst/>
                <a:latin typeface="Consolas" panose="020B0609020204030204" pitchFamily="49" charset="0"/>
              </a:rPr>
              <a:t> { </a:t>
            </a:r>
            <a:r>
              <a:rPr lang="en-US" b="0" dirty="0">
                <a:solidFill>
                  <a:srgbClr val="6089B4"/>
                </a:solidFill>
                <a:effectLst/>
                <a:latin typeface="Consolas" panose="020B0609020204030204" pitchFamily="49" charset="0"/>
              </a:rPr>
              <a:t>createSlice</a:t>
            </a:r>
            <a:r>
              <a:rPr lang="en-US" b="0" dirty="0">
                <a:solidFill>
                  <a:srgbClr val="C5C8C6"/>
                </a:solidFill>
                <a:effectLst/>
                <a:latin typeface="Consolas" panose="020B0609020204030204" pitchFamily="49" charset="0"/>
              </a:rPr>
              <a:t>, </a:t>
            </a:r>
            <a:r>
              <a:rPr lang="en-US" b="0" dirty="0">
                <a:solidFill>
                  <a:srgbClr val="6089B4"/>
                </a:solidFill>
                <a:effectLst/>
                <a:latin typeface="Consolas" panose="020B0609020204030204" pitchFamily="49" charset="0"/>
              </a:rPr>
              <a:t>configureStore</a:t>
            </a:r>
            <a:r>
              <a:rPr lang="en-US" b="0" dirty="0">
                <a:solidFill>
                  <a:srgbClr val="C5C8C6"/>
                </a:solidFill>
                <a:effectLst/>
                <a:latin typeface="Consolas" panose="020B0609020204030204" pitchFamily="49" charset="0"/>
              </a:rPr>
              <a:t> } </a:t>
            </a:r>
            <a:r>
              <a:rPr lang="en-US" b="0" dirty="0">
                <a:solidFill>
                  <a:srgbClr val="9872A2"/>
                </a:solidFill>
                <a:effectLst/>
                <a:latin typeface="Consolas" panose="020B0609020204030204" pitchFamily="49" charset="0"/>
              </a:rPr>
              <a:t>from</a:t>
            </a:r>
            <a:r>
              <a:rPr lang="en-US" b="0" dirty="0">
                <a:solidFill>
                  <a:srgbClr val="C5C8C6"/>
                </a:solidFill>
                <a:effectLst/>
                <a:latin typeface="Consolas" panose="020B0609020204030204" pitchFamily="49" charset="0"/>
              </a:rPr>
              <a:t> </a:t>
            </a:r>
            <a:r>
              <a:rPr lang="en-US" b="0" dirty="0">
                <a:solidFill>
                  <a:srgbClr val="9AA83A"/>
                </a:solidFill>
                <a:effectLst/>
                <a:latin typeface="Consolas" panose="020B0609020204030204" pitchFamily="49" charset="0"/>
              </a:rPr>
              <a:t>'@reduxjs/toolkit'</a:t>
            </a:r>
            <a:endParaRPr lang="fr-FR" b="0" dirty="0">
              <a:solidFill>
                <a:srgbClr val="9872A2"/>
              </a:solidFill>
              <a:effectLst/>
              <a:latin typeface="Consolas" panose="020B0609020204030204" pitchFamily="49" charset="0"/>
            </a:endParaRPr>
          </a:p>
          <a:p>
            <a:pPr marL="0" indent="0">
              <a:buNone/>
            </a:pPr>
            <a:endParaRPr lang="fr-FR" b="0" dirty="0">
              <a:solidFill>
                <a:srgbClr val="9872A2"/>
              </a:solidFill>
              <a:effectLst/>
              <a:latin typeface="Consolas" panose="020B0609020204030204" pitchFamily="49" charset="0"/>
            </a:endParaRPr>
          </a:p>
          <a:p>
            <a:pPr marL="0" indent="0">
              <a:buNone/>
            </a:pPr>
            <a:r>
              <a:rPr lang="fr-FR" b="0" dirty="0">
                <a:solidFill>
                  <a:srgbClr val="9872A2"/>
                </a:solidFill>
                <a:effectLst/>
                <a:latin typeface="Consolas" panose="020B0609020204030204" pitchFamily="49" charset="0"/>
              </a:rPr>
              <a:t>const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counterSlice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createSlice</a:t>
            </a:r>
            <a:r>
              <a:rPr lang="fr-FR" b="0" dirty="0">
                <a:solidFill>
                  <a:srgbClr val="C5C8C6"/>
                </a:solidFill>
                <a:effectLst/>
                <a:latin typeface="Consolas" panose="020B0609020204030204" pitchFamily="49" charset="0"/>
              </a:rPr>
              <a:t>({</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name</a:t>
            </a:r>
            <a:r>
              <a:rPr lang="fr-FR" b="0" dirty="0">
                <a:solidFill>
                  <a:srgbClr val="C5C8C6"/>
                </a:solidFill>
                <a:effectLst/>
                <a:latin typeface="Consolas" panose="020B0609020204030204" pitchFamily="49" charset="0"/>
              </a:rPr>
              <a:t>: </a:t>
            </a:r>
            <a:r>
              <a:rPr lang="fr-FR" b="0" dirty="0">
                <a:solidFill>
                  <a:srgbClr val="9AA83A"/>
                </a:solidFill>
                <a:effectLst/>
                <a:latin typeface="Consolas" panose="020B0609020204030204" pitchFamily="49" charset="0"/>
              </a:rPr>
              <a:t>'counter'</a:t>
            </a:r>
            <a:r>
              <a:rPr lang="fr-FR" b="0" dirty="0">
                <a:solidFill>
                  <a:srgbClr val="C5C8C6"/>
                </a:solidFill>
                <a:effectLst/>
                <a:latin typeface="Consolas" panose="020B0609020204030204" pitchFamily="49" charset="0"/>
              </a:rPr>
              <a:t>,</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initialState</a:t>
            </a: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value</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0</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reducers</a:t>
            </a: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incremented</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state</a:t>
            </a: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=&gt;</a:t>
            </a: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     state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value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1</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decremented</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state</a:t>
            </a: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=&gt;</a:t>
            </a:r>
            <a:r>
              <a:rPr lang="fr-FR" b="0" dirty="0">
                <a:solidFill>
                  <a:srgbClr val="C5C8C6"/>
                </a:solidFill>
                <a:effectLst/>
                <a:latin typeface="Consolas" panose="020B0609020204030204" pitchFamily="49" charset="0"/>
              </a:rPr>
              <a:t> {</a:t>
            </a:r>
          </a:p>
          <a:p>
            <a:pPr marL="0" indent="0">
              <a:buNone/>
            </a:pPr>
            <a:r>
              <a:rPr lang="fr-FR" b="0" dirty="0">
                <a:solidFill>
                  <a:srgbClr val="6089B4"/>
                </a:solidFill>
                <a:effectLst/>
                <a:latin typeface="Consolas" panose="020B0609020204030204" pitchFamily="49" charset="0"/>
              </a:rPr>
              <a:t>      state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value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1</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a:t>
            </a:r>
          </a:p>
          <a:p>
            <a:pPr marL="0" indent="0">
              <a:buNone/>
            </a:pPr>
            <a:br>
              <a:rPr lang="fr-FR" b="0" dirty="0">
                <a:solidFill>
                  <a:srgbClr val="C5C8C6"/>
                </a:solidFill>
                <a:effectLst/>
                <a:latin typeface="Consolas" panose="020B0609020204030204" pitchFamily="49" charset="0"/>
              </a:rPr>
            </a:br>
            <a:r>
              <a:rPr lang="fr-FR" b="0" dirty="0">
                <a:solidFill>
                  <a:srgbClr val="9872A2"/>
                </a:solidFill>
                <a:effectLst/>
                <a:latin typeface="Consolas" panose="020B0609020204030204" pitchFamily="49" charset="0"/>
              </a:rPr>
              <a:t>export</a:t>
            </a: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const</a:t>
            </a:r>
            <a:r>
              <a:rPr lang="fr-FR" b="0" dirty="0">
                <a:solidFill>
                  <a:srgbClr val="C5C8C6"/>
                </a:solidFill>
                <a:effectLst/>
                <a:latin typeface="Consolas" panose="020B0609020204030204" pitchFamily="49" charset="0"/>
              </a:rPr>
              <a:t> { </a:t>
            </a:r>
            <a:r>
              <a:rPr lang="fr-FR" b="0" dirty="0">
                <a:solidFill>
                  <a:srgbClr val="6089B4"/>
                </a:solidFill>
                <a:effectLst/>
                <a:latin typeface="Consolas" panose="020B0609020204030204" pitchFamily="49" charset="0"/>
              </a:rPr>
              <a:t>incremented</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decremented</a:t>
            </a:r>
            <a:r>
              <a:rPr lang="fr-FR" b="0" dirty="0">
                <a:solidFill>
                  <a:srgbClr val="C5C8C6"/>
                </a:solidFill>
                <a:effectLst/>
                <a:latin typeface="Consolas" panose="020B0609020204030204" pitchFamily="49" charset="0"/>
              </a:rPr>
              <a:t> } </a:t>
            </a:r>
            <a:r>
              <a:rPr lang="fr-FR" b="0" dirty="0">
                <a:solidFill>
                  <a:srgbClr val="676867"/>
                </a:solidFill>
                <a:effectLst/>
                <a:latin typeface="Consolas" panose="020B0609020204030204" pitchFamily="49" charset="0"/>
              </a:rPr>
              <a:t>=</a:t>
            </a:r>
            <a:r>
              <a:rPr lang="fr-FR" b="0" dirty="0">
                <a:solidFill>
                  <a:srgbClr val="6089B4"/>
                </a:solidFill>
                <a:effectLst/>
                <a:latin typeface="Consolas" panose="020B0609020204030204" pitchFamily="49" charset="0"/>
              </a:rPr>
              <a:t> counterSlice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actions</a:t>
            </a:r>
            <a:endParaRPr lang="fr-FR" b="0" dirty="0">
              <a:solidFill>
                <a:srgbClr val="C5C8C6"/>
              </a:solidFill>
              <a:effectLst/>
              <a:latin typeface="Consolas" panose="020B0609020204030204" pitchFamily="49" charset="0"/>
            </a:endParaRPr>
          </a:p>
          <a:p>
            <a:pPr marL="0" indent="0">
              <a:buNone/>
            </a:pPr>
            <a:br>
              <a:rPr lang="fr-FR" b="0" dirty="0">
                <a:solidFill>
                  <a:srgbClr val="C5C8C6"/>
                </a:solidFill>
                <a:effectLst/>
                <a:latin typeface="Consolas" panose="020B0609020204030204" pitchFamily="49" charset="0"/>
              </a:rPr>
            </a:br>
            <a:r>
              <a:rPr lang="fr-FR" b="0" dirty="0">
                <a:solidFill>
                  <a:srgbClr val="9872A2"/>
                </a:solidFill>
                <a:effectLst/>
                <a:latin typeface="Consolas" panose="020B0609020204030204" pitchFamily="49" charset="0"/>
              </a:rPr>
              <a:t>const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store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configureStore</a:t>
            </a:r>
            <a:r>
              <a:rPr lang="fr-FR" b="0" dirty="0">
                <a:solidFill>
                  <a:srgbClr val="C5C8C6"/>
                </a:solidFill>
                <a:effectLst/>
                <a:latin typeface="Consolas" panose="020B0609020204030204" pitchFamily="49" charset="0"/>
              </a:rPr>
              <a:t>({</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reducer</a:t>
            </a:r>
            <a:r>
              <a:rPr lang="fr-FR" b="0" dirty="0">
                <a:solidFill>
                  <a:srgbClr val="C5C8C6"/>
                </a:solidFill>
                <a:effectLst/>
                <a:latin typeface="Consolas" panose="020B0609020204030204" pitchFamily="49" charset="0"/>
              </a:rPr>
              <a:t>:</a:t>
            </a:r>
            <a:r>
              <a:rPr lang="fr-FR" b="0" dirty="0">
                <a:solidFill>
                  <a:srgbClr val="6089B4"/>
                </a:solidFill>
                <a:effectLst/>
                <a:latin typeface="Consolas" panose="020B0609020204030204" pitchFamily="49" charset="0"/>
              </a:rPr>
              <a:t> counterSlice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reducer</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a:t>
            </a:r>
          </a:p>
          <a:p>
            <a:pPr marL="0" indent="0">
              <a:buNone/>
            </a:pPr>
            <a:endParaRPr lang="fr-FR" b="0" dirty="0">
              <a:solidFill>
                <a:srgbClr val="C5C8C6"/>
              </a:solidFill>
              <a:effectLst/>
              <a:latin typeface="Consolas" panose="020B0609020204030204" pitchFamily="49" charset="0"/>
            </a:endParaRPr>
          </a:p>
          <a:p>
            <a:pPr marL="0" indent="0">
              <a:buNone/>
            </a:pPr>
            <a:r>
              <a:rPr lang="fr-FR" b="0" dirty="0">
                <a:solidFill>
                  <a:srgbClr val="6089B4"/>
                </a:solidFill>
                <a:effectLst/>
                <a:latin typeface="Consolas" panose="020B0609020204030204" pitchFamily="49" charset="0"/>
              </a:rPr>
              <a:t>store</a:t>
            </a:r>
            <a:r>
              <a:rPr lang="fr-FR" b="0" dirty="0">
                <a:solidFill>
                  <a:srgbClr val="676867"/>
                </a:solidFill>
                <a:effectLst/>
                <a:latin typeface="Consolas" panose="020B0609020204030204" pitchFamily="49" charset="0"/>
              </a:rPr>
              <a:t>.</a:t>
            </a:r>
            <a:r>
              <a:rPr lang="fr-FR" b="0" dirty="0">
                <a:solidFill>
                  <a:srgbClr val="CE6700"/>
                </a:solidFill>
                <a:effectLst/>
                <a:latin typeface="Consolas" panose="020B0609020204030204" pitchFamily="49" charset="0"/>
              </a:rPr>
              <a:t>dispatch</a:t>
            </a:r>
            <a:r>
              <a:rPr lang="fr-FR" b="0" dirty="0">
                <a:solidFill>
                  <a:srgbClr val="C5C8C6"/>
                </a:solidFill>
                <a:effectLst/>
                <a:latin typeface="Consolas" panose="020B0609020204030204" pitchFamily="49" charset="0"/>
              </a:rPr>
              <a:t>(</a:t>
            </a:r>
            <a:r>
              <a:rPr lang="fr-FR" b="0" dirty="0">
                <a:solidFill>
                  <a:srgbClr val="CE6700"/>
                </a:solidFill>
                <a:effectLst/>
                <a:latin typeface="Consolas" panose="020B0609020204030204" pitchFamily="49" charset="0"/>
              </a:rPr>
              <a:t>decremented</a:t>
            </a:r>
            <a:r>
              <a:rPr lang="fr-FR" b="0" dirty="0">
                <a:solidFill>
                  <a:srgbClr val="C5C8C6"/>
                </a:solidFill>
                <a:effectLst/>
                <a:latin typeface="Consolas" panose="020B0609020204030204" pitchFamily="49" charset="0"/>
              </a:rPr>
              <a:t>())</a:t>
            </a:r>
          </a:p>
          <a:p>
            <a:pPr marL="0" indent="0">
              <a:buNone/>
            </a:pPr>
            <a:endParaRPr lang="fr-FR" b="0" dirty="0">
              <a:solidFill>
                <a:srgbClr val="C5C8C6"/>
              </a:solidFill>
              <a:effectLst/>
              <a:latin typeface="Consolas" panose="020B0609020204030204" pitchFamily="49" charset="0"/>
            </a:endParaRPr>
          </a:p>
          <a:p>
            <a:pPr marL="0" indent="0">
              <a:buNone/>
            </a:pPr>
            <a:endParaRPr lang="fr-FR" dirty="0"/>
          </a:p>
        </p:txBody>
      </p:sp>
      <p:cxnSp>
        <p:nvCxnSpPr>
          <p:cNvPr id="8" name="Connecteur droit avec flèche 7">
            <a:extLst>
              <a:ext uri="{FF2B5EF4-FFF2-40B4-BE49-F238E27FC236}">
                <a16:creationId xmlns:a16="http://schemas.microsoft.com/office/drawing/2014/main" id="{9B7DE56B-14EC-BBF9-A011-1EB2F7C185C5}"/>
              </a:ext>
            </a:extLst>
          </p:cNvPr>
          <p:cNvCxnSpPr>
            <a:cxnSpLocks/>
          </p:cNvCxnSpPr>
          <p:nvPr/>
        </p:nvCxnSpPr>
        <p:spPr>
          <a:xfrm>
            <a:off x="5501448" y="5398957"/>
            <a:ext cx="16463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Connecteur droit avec flèche 8">
            <a:extLst>
              <a:ext uri="{FF2B5EF4-FFF2-40B4-BE49-F238E27FC236}">
                <a16:creationId xmlns:a16="http://schemas.microsoft.com/office/drawing/2014/main" id="{11CEB769-0DBD-C02B-5C03-FE938AA99169}"/>
              </a:ext>
            </a:extLst>
          </p:cNvPr>
          <p:cNvCxnSpPr>
            <a:cxnSpLocks/>
          </p:cNvCxnSpPr>
          <p:nvPr/>
        </p:nvCxnSpPr>
        <p:spPr>
          <a:xfrm>
            <a:off x="4546647" y="4478018"/>
            <a:ext cx="2484580" cy="2373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Connecteur droit avec flèche 10">
            <a:extLst>
              <a:ext uri="{FF2B5EF4-FFF2-40B4-BE49-F238E27FC236}">
                <a16:creationId xmlns:a16="http://schemas.microsoft.com/office/drawing/2014/main" id="{0CD1F99F-47FD-7F6E-CB92-516CEB08DF6B}"/>
              </a:ext>
            </a:extLst>
          </p:cNvPr>
          <p:cNvCxnSpPr>
            <a:cxnSpLocks/>
          </p:cNvCxnSpPr>
          <p:nvPr/>
        </p:nvCxnSpPr>
        <p:spPr>
          <a:xfrm>
            <a:off x="5191594" y="3161829"/>
            <a:ext cx="2103620" cy="112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eur droit avec flèche 11">
            <a:extLst>
              <a:ext uri="{FF2B5EF4-FFF2-40B4-BE49-F238E27FC236}">
                <a16:creationId xmlns:a16="http://schemas.microsoft.com/office/drawing/2014/main" id="{30100778-6F9F-AAAD-AA88-08527AEC0509}"/>
              </a:ext>
            </a:extLst>
          </p:cNvPr>
          <p:cNvCxnSpPr>
            <a:cxnSpLocks/>
          </p:cNvCxnSpPr>
          <p:nvPr/>
        </p:nvCxnSpPr>
        <p:spPr>
          <a:xfrm>
            <a:off x="5191594" y="3469640"/>
            <a:ext cx="2103620" cy="3522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necteur droit avec flèche 14">
            <a:extLst>
              <a:ext uri="{FF2B5EF4-FFF2-40B4-BE49-F238E27FC236}">
                <a16:creationId xmlns:a16="http://schemas.microsoft.com/office/drawing/2014/main" id="{16C6E119-AC15-0119-1D97-FD393A23732E}"/>
              </a:ext>
            </a:extLst>
          </p:cNvPr>
          <p:cNvCxnSpPr>
            <a:cxnSpLocks/>
          </p:cNvCxnSpPr>
          <p:nvPr/>
        </p:nvCxnSpPr>
        <p:spPr>
          <a:xfrm>
            <a:off x="5501448" y="2234425"/>
            <a:ext cx="1646362" cy="598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AE1639DA-6FE7-29C2-FB52-61576FD88C69}"/>
              </a:ext>
            </a:extLst>
          </p:cNvPr>
          <p:cNvCxnSpPr>
            <a:cxnSpLocks/>
          </p:cNvCxnSpPr>
          <p:nvPr/>
        </p:nvCxnSpPr>
        <p:spPr>
          <a:xfrm>
            <a:off x="3762531" y="6031384"/>
            <a:ext cx="3237876" cy="511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19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633D3C-77F8-CAD3-4FDF-D89D3C2B9106}"/>
              </a:ext>
            </a:extLst>
          </p:cNvPr>
          <p:cNvSpPr>
            <a:spLocks noGrp="1"/>
          </p:cNvSpPr>
          <p:nvPr>
            <p:ph type="title"/>
          </p:nvPr>
        </p:nvSpPr>
        <p:spPr/>
        <p:txBody>
          <a:bodyPr/>
          <a:lstStyle/>
          <a:p>
            <a:r>
              <a:rPr lang="fr-FR" dirty="0"/>
              <a:t>React-redux</a:t>
            </a:r>
          </a:p>
        </p:txBody>
      </p:sp>
      <p:sp>
        <p:nvSpPr>
          <p:cNvPr id="6" name="Espace réservé du contenu 5">
            <a:extLst>
              <a:ext uri="{FF2B5EF4-FFF2-40B4-BE49-F238E27FC236}">
                <a16:creationId xmlns:a16="http://schemas.microsoft.com/office/drawing/2014/main" id="{C3CB3D2F-BAB4-9E01-DBE1-8778479F0447}"/>
              </a:ext>
            </a:extLst>
          </p:cNvPr>
          <p:cNvSpPr>
            <a:spLocks noGrp="1"/>
          </p:cNvSpPr>
          <p:nvPr>
            <p:ph idx="1"/>
          </p:nvPr>
        </p:nvSpPr>
        <p:spPr/>
        <p:txBody>
          <a:bodyPr/>
          <a:lstStyle/>
          <a:p>
            <a:r>
              <a:rPr lang="fr-FR" dirty="0"/>
              <a:t>Il permet l’implémentation facilitée de redux dans les composants react</a:t>
            </a:r>
          </a:p>
          <a:p>
            <a:pPr lvl="1"/>
            <a:r>
              <a:rPr lang="fr-FR" dirty="0"/>
              <a:t>Il fournit un composant pour produire un contexte </a:t>
            </a:r>
            <a:r>
              <a:rPr lang="fr-FR" i="1" dirty="0"/>
              <a:t>store</a:t>
            </a:r>
            <a:r>
              <a:rPr lang="fr-FR" dirty="0"/>
              <a:t> pour tous ces enfants et toutes les fonctions de react-redux</a:t>
            </a:r>
          </a:p>
          <a:p>
            <a:pPr marL="914400" lvl="2" indent="0">
              <a:buNone/>
            </a:pPr>
            <a:endParaRPr lang="fr-FR" dirty="0"/>
          </a:p>
          <a:p>
            <a:pPr marL="914400" lvl="2" indent="0">
              <a:buNone/>
            </a:pPr>
            <a:r>
              <a:rPr lang="fr-FR" dirty="0"/>
              <a:t>&lt;Provider store={storeVar}&gt;</a:t>
            </a:r>
          </a:p>
          <a:p>
            <a:pPr marL="914400" lvl="2" indent="0">
              <a:buNone/>
            </a:pPr>
            <a:r>
              <a:rPr lang="fr-FR" dirty="0"/>
              <a:t>	&lt;LesComposantsDeLApp/&gt;</a:t>
            </a:r>
          </a:p>
          <a:p>
            <a:pPr marL="914400" lvl="2" indent="0">
              <a:buNone/>
            </a:pPr>
            <a:r>
              <a:rPr lang="fr-FR" dirty="0"/>
              <a:t>&lt;/Provider&gt;</a:t>
            </a:r>
          </a:p>
          <a:p>
            <a:pPr lvl="1"/>
            <a:endParaRPr lang="fr-FR" dirty="0"/>
          </a:p>
          <a:p>
            <a:pPr lvl="1"/>
            <a:r>
              <a:rPr lang="fr-FR" dirty="0"/>
              <a:t>Il existe deux façons de connecter un composant au store</a:t>
            </a:r>
          </a:p>
        </p:txBody>
      </p:sp>
    </p:spTree>
    <p:extLst>
      <p:ext uri="{BB962C8B-B14F-4D97-AF65-F5344CB8AC3E}">
        <p14:creationId xmlns:p14="http://schemas.microsoft.com/office/powerpoint/2010/main" val="1252621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633D3C-77F8-CAD3-4FDF-D89D3C2B9106}"/>
              </a:ext>
            </a:extLst>
          </p:cNvPr>
          <p:cNvSpPr>
            <a:spLocks noGrp="1"/>
          </p:cNvSpPr>
          <p:nvPr>
            <p:ph type="title"/>
          </p:nvPr>
        </p:nvSpPr>
        <p:spPr/>
        <p:txBody>
          <a:bodyPr/>
          <a:lstStyle/>
          <a:p>
            <a:r>
              <a:rPr lang="fr-FR" dirty="0"/>
              <a:t>React-</a:t>
            </a:r>
            <a:r>
              <a:rPr lang="fr-FR" dirty="0" err="1"/>
              <a:t>redux</a:t>
            </a:r>
            <a:r>
              <a:rPr lang="fr-FR" dirty="0"/>
              <a:t> </a:t>
            </a:r>
            <a:r>
              <a:rPr lang="fr-FR" dirty="0" err="1"/>
              <a:t>connect</a:t>
            </a:r>
            <a:r>
              <a:rPr lang="fr-FR" dirty="0"/>
              <a:t>()()</a:t>
            </a:r>
            <a:br>
              <a:rPr lang="fr-FR" dirty="0"/>
            </a:br>
            <a:r>
              <a:rPr lang="fr-FR" dirty="0"/>
              <a:t>ancienne bonne pratique</a:t>
            </a:r>
          </a:p>
        </p:txBody>
      </p:sp>
      <p:sp>
        <p:nvSpPr>
          <p:cNvPr id="6" name="Espace réservé du contenu 5">
            <a:extLst>
              <a:ext uri="{FF2B5EF4-FFF2-40B4-BE49-F238E27FC236}">
                <a16:creationId xmlns:a16="http://schemas.microsoft.com/office/drawing/2014/main" id="{C3CB3D2F-BAB4-9E01-DBE1-8778479F0447}"/>
              </a:ext>
            </a:extLst>
          </p:cNvPr>
          <p:cNvSpPr>
            <a:spLocks noGrp="1"/>
          </p:cNvSpPr>
          <p:nvPr>
            <p:ph sz="half" idx="1"/>
          </p:nvPr>
        </p:nvSpPr>
        <p:spPr/>
        <p:txBody>
          <a:bodyPr>
            <a:noAutofit/>
          </a:bodyPr>
          <a:lstStyle/>
          <a:p>
            <a:r>
              <a:rPr lang="fr-FR" sz="1800" dirty="0"/>
              <a:t>Connect</a:t>
            </a:r>
          </a:p>
          <a:p>
            <a:pPr lvl="2"/>
            <a:r>
              <a:rPr lang="fr-FR" sz="1800" dirty="0"/>
              <a:t>Grâce à deux fonctions et un HOC, il permet de projeter dans les props d’un composant des valeurs issues du store ainsi que des dispatch spécifiques</a:t>
            </a:r>
          </a:p>
          <a:p>
            <a:pPr marL="914400" lvl="2" indent="0">
              <a:buNone/>
            </a:pPr>
            <a:endParaRPr lang="fr-FR" sz="1800" dirty="0"/>
          </a:p>
          <a:p>
            <a:pPr lvl="1"/>
            <a:r>
              <a:rPr lang="fr-FR" sz="1800" dirty="0"/>
              <a:t>AVANTAGES :</a:t>
            </a:r>
          </a:p>
          <a:p>
            <a:pPr lvl="2"/>
            <a:endParaRPr lang="fr-FR" sz="1800" dirty="0"/>
          </a:p>
          <a:p>
            <a:pPr lvl="2"/>
            <a:r>
              <a:rPr lang="fr-FR" sz="1800" dirty="0"/>
              <a:t>Garder le composant classique et en créer en parallèle une version connectée utilisable dans les deux cas</a:t>
            </a:r>
          </a:p>
          <a:p>
            <a:pPr lvl="2"/>
            <a:endParaRPr lang="fr-FR" sz="1800" dirty="0"/>
          </a:p>
          <a:p>
            <a:pPr lvl="2"/>
            <a:r>
              <a:rPr lang="fr-FR" sz="1800" dirty="0"/>
              <a:t>Dissocier du composant son rôle et son accès aux valeurs</a:t>
            </a:r>
          </a:p>
          <a:p>
            <a:pPr lvl="2"/>
            <a:endParaRPr lang="fr-FR" sz="1800" dirty="0"/>
          </a:p>
          <a:p>
            <a:pPr lvl="2"/>
            <a:r>
              <a:rPr lang="fr-FR" sz="1800" dirty="0"/>
              <a:t>Faciliter la projection des props dans le composant </a:t>
            </a:r>
          </a:p>
          <a:p>
            <a:endParaRPr lang="fr-FR" sz="1800" dirty="0"/>
          </a:p>
        </p:txBody>
      </p:sp>
      <p:sp>
        <p:nvSpPr>
          <p:cNvPr id="4" name="Espace réservé du contenu 3">
            <a:extLst>
              <a:ext uri="{FF2B5EF4-FFF2-40B4-BE49-F238E27FC236}">
                <a16:creationId xmlns:a16="http://schemas.microsoft.com/office/drawing/2014/main" id="{ABC5219B-E03C-E7C6-0E73-123F752E1281}"/>
              </a:ext>
            </a:extLst>
          </p:cNvPr>
          <p:cNvSpPr>
            <a:spLocks noGrp="1"/>
          </p:cNvSpPr>
          <p:nvPr>
            <p:ph sz="half" idx="2"/>
          </p:nvPr>
        </p:nvSpPr>
        <p:spPr>
          <a:xfrm>
            <a:off x="6096000" y="1071546"/>
            <a:ext cx="5971082" cy="5643602"/>
          </a:xfrm>
        </p:spPr>
        <p:txBody>
          <a:bodyPr>
            <a:normAutofit fontScale="55000" lnSpcReduction="20000"/>
          </a:bodyPr>
          <a:lstStyle/>
          <a:p>
            <a:pPr marL="0" indent="0">
              <a:buNone/>
            </a:pPr>
            <a:br>
              <a:rPr lang="fr-FR" b="0" dirty="0">
                <a:solidFill>
                  <a:srgbClr val="D4D4D4"/>
                </a:solidFill>
                <a:effectLst/>
                <a:latin typeface="Consolas" panose="020B0609020204030204" pitchFamily="49" charset="0"/>
              </a:rPr>
            </a:br>
            <a:r>
              <a:rPr lang="fr-FR" b="0" dirty="0">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1" dirty="0">
                <a:solidFill>
                  <a:srgbClr val="4FC1FF"/>
                </a:solidFill>
                <a:effectLst/>
                <a:latin typeface="Consolas" panose="020B0609020204030204" pitchFamily="49" charset="0"/>
              </a:rPr>
              <a:t>MemeSVGViewer</a:t>
            </a:r>
            <a:r>
              <a:rPr lang="fr-FR" b="0" dirty="0">
                <a:effectLst/>
                <a:latin typeface="Consolas" panose="020B0609020204030204" pitchFamily="49" charset="0"/>
              </a:rPr>
              <a:t>:</a:t>
            </a:r>
            <a:r>
              <a:rPr lang="fr-FR" b="0" dirty="0">
                <a:solidFill>
                  <a:srgbClr val="4EC9B0"/>
                </a:solidFill>
                <a:effectLst/>
                <a:latin typeface="Consolas" panose="020B0609020204030204" pitchFamily="49" charset="0"/>
              </a:rPr>
              <a:t>React</a:t>
            </a:r>
            <a:r>
              <a:rPr lang="fr-FR" b="0" dirty="0">
                <a:solidFill>
                  <a:srgbClr val="D4D4D4"/>
                </a:solidFill>
                <a:effectLst/>
                <a:latin typeface="Consolas" panose="020B0609020204030204" pitchFamily="49" charset="0"/>
              </a:rPr>
              <a:t>.</a:t>
            </a:r>
            <a:r>
              <a:rPr lang="fr-FR" b="0" dirty="0">
                <a:solidFill>
                  <a:srgbClr val="4EC9B0"/>
                </a:solidFill>
                <a:effectLst/>
                <a:latin typeface="Consolas" panose="020B0609020204030204" pitchFamily="49" charset="0"/>
              </a:rPr>
              <a:t>FC</a:t>
            </a:r>
            <a:r>
              <a:rPr lang="fr-FR" b="0" dirty="0">
                <a:effectLst/>
                <a:latin typeface="Consolas" panose="020B0609020204030204" pitchFamily="49" charset="0"/>
              </a:rPr>
              <a:t>&lt;</a:t>
            </a:r>
            <a:r>
              <a:rPr lang="fr-FR" b="0" dirty="0">
                <a:solidFill>
                  <a:srgbClr val="4EC9B0"/>
                </a:solidFill>
                <a:effectLst/>
                <a:latin typeface="Consolas" panose="020B0609020204030204" pitchFamily="49" charset="0"/>
              </a:rPr>
              <a:t>IMemeViewerProps</a:t>
            </a:r>
            <a:r>
              <a:rPr lang="fr-FR" b="0" dirty="0">
                <a:effectLst/>
                <a:latin typeface="Consolas" panose="020B0609020204030204" pitchFamily="49" charset="0"/>
              </a:rPr>
              <a:t>&gt;= (</a:t>
            </a:r>
            <a:r>
              <a:rPr lang="fr-FR" b="0" dirty="0">
                <a:solidFill>
                  <a:srgbClr val="9CDCFE"/>
                </a:solidFill>
                <a:effectLst/>
                <a:latin typeface="Consolas" panose="020B0609020204030204" pitchFamily="49" charset="0"/>
              </a:rPr>
              <a:t>props</a:t>
            </a:r>
            <a:r>
              <a:rPr lang="fr-FR" b="0" dirty="0">
                <a:effectLst/>
                <a:latin typeface="Consolas" panose="020B0609020204030204" pitchFamily="49" charset="0"/>
              </a:rPr>
              <a:t>)</a:t>
            </a:r>
            <a:r>
              <a:rPr lang="fr-FR" b="0" dirty="0">
                <a:solidFill>
                  <a:srgbClr val="569CD6"/>
                </a:solidFill>
                <a:effectLst/>
                <a:latin typeface="Consolas" panose="020B0609020204030204" pitchFamily="49" charset="0"/>
              </a:rPr>
              <a:t>=&gt;</a:t>
            </a:r>
            <a:r>
              <a:rPr lang="fr-FR" b="0" dirty="0">
                <a:effectLst/>
                <a:latin typeface="Consolas" panose="020B0609020204030204" pitchFamily="49" charset="0"/>
              </a:rPr>
              <a:t>{</a:t>
            </a:r>
            <a:r>
              <a:rPr lang="fr-FR" b="0" dirty="0">
                <a:solidFill>
                  <a:srgbClr val="C586C0"/>
                </a:solidFill>
                <a:effectLst/>
                <a:latin typeface="Consolas" panose="020B0609020204030204" pitchFamily="49" charset="0"/>
              </a:rPr>
              <a:t>return</a:t>
            </a:r>
            <a:r>
              <a:rPr lang="fr-FR" b="0" dirty="0">
                <a:solidFill>
                  <a:srgbClr val="D4D4D4"/>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onClick</a:t>
            </a:r>
            <a:r>
              <a:rPr lang="fr-FR" b="0" dirty="0">
                <a:effectLst/>
                <a:latin typeface="Consolas" panose="020B0609020204030204" pitchFamily="49" charset="0"/>
              </a:rPr>
              <a:t>=</a:t>
            </a:r>
            <a:r>
              <a:rPr lang="fr-FR" b="0" dirty="0">
                <a:solidFill>
                  <a:srgbClr val="569CD6"/>
                </a:solidFill>
                <a:effectLst/>
                <a:latin typeface="Consolas" panose="020B0609020204030204" pitchFamily="49" charset="0"/>
              </a:rPr>
              <a:t>{</a:t>
            </a:r>
            <a:r>
              <a:rPr lang="fr-FR" b="0" dirty="0">
                <a:solidFill>
                  <a:srgbClr val="9CDCFE"/>
                </a:solidFill>
                <a:effectLst/>
                <a:latin typeface="Consolas" panose="020B0609020204030204" pitchFamily="49" charset="0"/>
              </a:rPr>
              <a:t>props</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click</a:t>
            </a:r>
            <a:r>
              <a:rPr lang="fr-FR"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r>
              <a:rPr lang="fr-FR" b="0" dirty="0">
                <a:solidFill>
                  <a:srgbClr val="D4D4D4"/>
                </a:solidFill>
                <a:effectLst/>
                <a:latin typeface="Consolas" panose="020B0609020204030204" pitchFamily="49" charset="0"/>
              </a:rPr>
              <a:t>...</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808080"/>
                </a:solidFill>
                <a:effectLst/>
                <a:latin typeface="Consolas" panose="020B0609020204030204" pitchFamily="49" charset="0"/>
              </a:rPr>
              <a:t>&gt;</a:t>
            </a:r>
            <a:r>
              <a:rPr lang="fr-FR" b="0" dirty="0">
                <a:effectLst/>
                <a:latin typeface="Consolas" panose="020B0609020204030204" pitchFamily="49" charset="0"/>
              </a:rPr>
              <a:t>}</a:t>
            </a:r>
          </a:p>
          <a:p>
            <a:pPr marL="0" indent="0">
              <a:buNone/>
            </a:pPr>
            <a:br>
              <a:rPr lang="fr-FR" b="0" dirty="0">
                <a:solidFill>
                  <a:srgbClr val="D4D4D4"/>
                </a:solidFill>
                <a:effectLst/>
                <a:latin typeface="Consolas" panose="020B0609020204030204" pitchFamily="49" charset="0"/>
              </a:rPr>
            </a:br>
            <a:endParaRPr lang="fr-FR" b="0" dirty="0">
              <a:solidFill>
                <a:srgbClr val="D4D4D4"/>
              </a:solidFill>
              <a:effectLst/>
              <a:latin typeface="Consolas" panose="020B0609020204030204" pitchFamily="49" charset="0"/>
            </a:endParaRPr>
          </a:p>
          <a:p>
            <a:pPr marL="0" indent="0">
              <a:buNone/>
            </a:pPr>
            <a:r>
              <a:rPr lang="fr-FR" b="0" dirty="0">
                <a:solidFill>
                  <a:srgbClr val="569CD6"/>
                </a:solidFill>
                <a:effectLst/>
                <a:latin typeface="Consolas" panose="020B0609020204030204" pitchFamily="49" charset="0"/>
              </a:rPr>
              <a:t>function</a:t>
            </a:r>
            <a:r>
              <a:rPr lang="fr-FR" b="0" dirty="0">
                <a:solidFill>
                  <a:srgbClr val="D4D4D4"/>
                </a:solidFill>
                <a:effectLst/>
                <a:latin typeface="Consolas" panose="020B0609020204030204" pitchFamily="49" charset="0"/>
              </a:rPr>
              <a:t> </a:t>
            </a:r>
            <a:r>
              <a:rPr lang="fr-FR" b="1" dirty="0">
                <a:solidFill>
                  <a:srgbClr val="DCDCAA"/>
                </a:solidFill>
                <a:effectLst/>
                <a:latin typeface="Consolas" panose="020B0609020204030204" pitchFamily="49" charset="0"/>
              </a:rPr>
              <a:t>mapStateToProps</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state</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ownProps</a:t>
            </a:r>
            <a:r>
              <a:rPr lang="fr-FR" b="0" dirty="0">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solidFill>
                  <a:srgbClr val="C586C0"/>
                </a:solidFill>
                <a:effectLst/>
                <a:latin typeface="Consolas" panose="020B0609020204030204" pitchFamily="49" charset="0"/>
              </a:rPr>
              <a:t>return</a:t>
            </a:r>
            <a:r>
              <a:rPr lang="fr-FR" b="0" dirty="0">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ownProps</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meme:</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state</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current</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image:</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state</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ressources</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image</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a:t>
            </a:r>
          </a:p>
          <a:p>
            <a:pPr marL="0" indent="0">
              <a:buNone/>
            </a:pPr>
            <a:endParaRPr lang="fr-FR" b="0" dirty="0">
              <a:effectLst/>
              <a:latin typeface="Consolas" panose="020B0609020204030204" pitchFamily="49" charset="0"/>
            </a:endParaRPr>
          </a:p>
          <a:p>
            <a:pPr marL="0" indent="0">
              <a:buNone/>
            </a:pPr>
            <a:r>
              <a:rPr lang="fr-FR" b="0" dirty="0">
                <a:solidFill>
                  <a:srgbClr val="569CD6"/>
                </a:solidFill>
                <a:effectLst/>
                <a:latin typeface="Consolas" panose="020B0609020204030204" pitchFamily="49" charset="0"/>
              </a:rPr>
              <a:t>function</a:t>
            </a:r>
            <a:r>
              <a:rPr lang="fr-FR" b="0" dirty="0">
                <a:solidFill>
                  <a:srgbClr val="D4D4D4"/>
                </a:solidFill>
                <a:effectLst/>
                <a:latin typeface="Consolas" panose="020B0609020204030204" pitchFamily="49" charset="0"/>
              </a:rPr>
              <a:t> </a:t>
            </a:r>
            <a:r>
              <a:rPr lang="fr-FR" b="1" dirty="0">
                <a:solidFill>
                  <a:srgbClr val="DCDCAA"/>
                </a:solidFill>
                <a:effectLst/>
                <a:latin typeface="Consolas" panose="020B0609020204030204" pitchFamily="49" charset="0"/>
              </a:rPr>
              <a:t>mapDispacthToProps</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dispatch</a:t>
            </a:r>
            <a:r>
              <a:rPr lang="fr-FR" b="0" dirty="0">
                <a:solidFill>
                  <a:srgbClr val="D4D4D4"/>
                </a:solidFill>
                <a:effectLst/>
                <a:latin typeface="Consolas" panose="020B0609020204030204" pitchFamily="49" charset="0"/>
              </a:rPr>
              <a:t>:</a:t>
            </a:r>
            <a:r>
              <a:rPr lang="fr-FR" b="0" dirty="0">
                <a:solidFill>
                  <a:srgbClr val="4EC9B0"/>
                </a:solidFill>
                <a:effectLst/>
                <a:latin typeface="Consolas" panose="020B0609020204030204" pitchFamily="49" charset="0"/>
              </a:rPr>
              <a:t>Function</a:t>
            </a:r>
            <a:r>
              <a:rPr lang="fr-FR" b="0" dirty="0">
                <a:effectLst/>
                <a:latin typeface="Consolas" panose="020B0609020204030204" pitchFamily="49" charset="0"/>
              </a:rPr>
              <a:t>){</a:t>
            </a:r>
          </a:p>
          <a:p>
            <a:pPr marL="0" indent="0">
              <a:buNone/>
            </a:pPr>
            <a:r>
              <a:rPr lang="fr-FR" b="0" dirty="0">
                <a:solidFill>
                  <a:srgbClr val="C586C0"/>
                </a:solidFill>
                <a:effectLst/>
                <a:latin typeface="Consolas" panose="020B0609020204030204" pitchFamily="49" charset="0"/>
              </a:rPr>
              <a:t>return</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DCDCAA"/>
                </a:solidFill>
                <a:effectLst/>
                <a:latin typeface="Consolas" panose="020B0609020204030204" pitchFamily="49" charset="0"/>
              </a:rPr>
              <a:t>click</a:t>
            </a:r>
            <a:r>
              <a:rPr lang="fr-FR" b="0" dirty="0">
                <a:solidFill>
                  <a:srgbClr val="9CDCFE"/>
                </a:solidFill>
                <a:effectLst/>
                <a:latin typeface="Consolas" panose="020B0609020204030204" pitchFamily="49" charset="0"/>
              </a:rPr>
              <a:t>:</a:t>
            </a:r>
            <a:r>
              <a:rPr lang="fr-FR" b="0" dirty="0">
                <a:effectLst/>
                <a:latin typeface="Consolas" panose="020B0609020204030204" pitchFamily="49" charset="0"/>
              </a:rPr>
              <a:t>()</a:t>
            </a:r>
            <a:r>
              <a:rPr lang="fr-FR" b="0" dirty="0">
                <a:solidFill>
                  <a:srgbClr val="569CD6"/>
                </a:solidFill>
                <a:effectLst/>
                <a:latin typeface="Consolas" panose="020B0609020204030204" pitchFamily="49" charset="0"/>
              </a:rPr>
              <a:t>=&gt;</a:t>
            </a:r>
            <a:r>
              <a:rPr lang="fr-FR" b="0" dirty="0">
                <a:effectLst/>
                <a:latin typeface="Consolas" panose="020B0609020204030204" pitchFamily="49" charset="0"/>
              </a:rPr>
              <a:t>{</a:t>
            </a:r>
            <a:r>
              <a:rPr lang="fr-FR" b="0" dirty="0">
                <a:solidFill>
                  <a:srgbClr val="DCDCAA"/>
                </a:solidFill>
                <a:effectLst/>
                <a:latin typeface="Consolas" panose="020B0609020204030204" pitchFamily="49" charset="0"/>
              </a:rPr>
              <a:t>dispatch</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action:</a:t>
            </a:r>
            <a:r>
              <a:rPr lang="fr-FR" b="0" dirty="0">
                <a:solidFill>
                  <a:srgbClr val="CE9178"/>
                </a:solidFill>
                <a:effectLst/>
                <a:latin typeface="Consolas" panose="020B0609020204030204" pitchFamily="49" charset="0"/>
              </a:rPr>
              <a:t>'VIEWER_CLICKED’</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p>
          <a:p>
            <a:pPr marL="0" indent="0">
              <a:buNone/>
            </a:pPr>
            <a:r>
              <a:rPr lang="fr-FR" b="0" dirty="0">
                <a:effectLst/>
                <a:latin typeface="Consolas" panose="020B0609020204030204" pitchFamily="49" charset="0"/>
              </a:rPr>
              <a:t>}</a:t>
            </a:r>
          </a:p>
          <a:p>
            <a:pPr marL="0" indent="0">
              <a:buNone/>
            </a:pPr>
            <a:endParaRPr lang="fr-FR" b="0" dirty="0">
              <a:solidFill>
                <a:srgbClr val="C586C0"/>
              </a:solidFill>
              <a:effectLst/>
              <a:latin typeface="Consolas" panose="020B0609020204030204" pitchFamily="49" charset="0"/>
            </a:endParaRPr>
          </a:p>
          <a:p>
            <a:pPr marL="0" indent="0">
              <a:buNone/>
            </a:pPr>
            <a:r>
              <a:rPr lang="fr-FR" b="0" dirty="0">
                <a:solidFill>
                  <a:srgbClr val="C586C0"/>
                </a:solidFill>
                <a:effectLst/>
                <a:latin typeface="Consolas" panose="020B0609020204030204" pitchFamily="49" charset="0"/>
              </a:rPr>
              <a:t>export</a:t>
            </a:r>
            <a:r>
              <a:rPr lang="fr-FR" b="0" dirty="0">
                <a:solidFill>
                  <a:srgbClr val="D4D4D4"/>
                </a:solidFill>
                <a:effectLst/>
                <a:latin typeface="Consolas" panose="020B0609020204030204" pitchFamily="49" charset="0"/>
              </a:rPr>
              <a:t> </a:t>
            </a:r>
            <a:r>
              <a:rPr lang="fr-FR" b="0" dirty="0">
                <a:solidFill>
                  <a:srgbClr val="C586C0"/>
                </a:solidFill>
                <a:effectLst/>
                <a:latin typeface="Consolas" panose="020B0609020204030204" pitchFamily="49" charset="0"/>
              </a:rPr>
              <a:t>default</a:t>
            </a:r>
            <a:r>
              <a:rPr lang="fr-FR" b="0" dirty="0">
                <a:solidFill>
                  <a:srgbClr val="D4D4D4"/>
                </a:solidFill>
                <a:effectLst/>
                <a:latin typeface="Consolas" panose="020B0609020204030204" pitchFamily="49" charset="0"/>
              </a:rPr>
              <a:t> </a:t>
            </a:r>
            <a:r>
              <a:rPr lang="fr-FR" b="0" dirty="0">
                <a:solidFill>
                  <a:srgbClr val="DCDCAA"/>
                </a:solidFill>
                <a:effectLst/>
                <a:latin typeface="Consolas" panose="020B0609020204030204" pitchFamily="49" charset="0"/>
              </a:rPr>
              <a:t>connect</a:t>
            </a:r>
            <a:r>
              <a:rPr lang="fr-FR" b="0" dirty="0">
                <a:effectLst/>
                <a:latin typeface="Consolas" panose="020B0609020204030204" pitchFamily="49" charset="0"/>
              </a:rPr>
              <a:t>(</a:t>
            </a:r>
          </a:p>
          <a:p>
            <a:pPr marL="0" indent="0">
              <a:buNone/>
            </a:pPr>
            <a:r>
              <a:rPr lang="fr-FR" dirty="0">
                <a:solidFill>
                  <a:srgbClr val="DCDCAA"/>
                </a:solidFill>
                <a:latin typeface="Consolas" panose="020B0609020204030204" pitchFamily="49" charset="0"/>
              </a:rPr>
              <a:t>	</a:t>
            </a:r>
            <a:r>
              <a:rPr lang="fr-FR" b="1" dirty="0">
                <a:solidFill>
                  <a:srgbClr val="DCDCAA"/>
                </a:solidFill>
                <a:effectLst/>
                <a:latin typeface="Consolas" panose="020B0609020204030204" pitchFamily="49" charset="0"/>
              </a:rPr>
              <a:t>mapStateToProps</a:t>
            </a:r>
            <a:r>
              <a:rPr lang="fr-FR" b="0" dirty="0">
                <a:solidFill>
                  <a:srgbClr val="D4D4D4"/>
                </a:solidFill>
                <a:effectLst/>
                <a:latin typeface="Consolas" panose="020B0609020204030204" pitchFamily="49" charset="0"/>
              </a:rPr>
              <a:t>,</a:t>
            </a:r>
          </a:p>
          <a:p>
            <a:pPr marL="0" indent="0">
              <a:buNone/>
            </a:pPr>
            <a:r>
              <a:rPr lang="fr-FR" dirty="0">
                <a:solidFill>
                  <a:srgbClr val="D4D4D4"/>
                </a:solidFill>
                <a:latin typeface="Consolas" panose="020B0609020204030204" pitchFamily="49" charset="0"/>
              </a:rPr>
              <a:t>	</a:t>
            </a:r>
            <a:r>
              <a:rPr lang="fr-FR" b="1" dirty="0">
                <a:solidFill>
                  <a:srgbClr val="DCDCAA"/>
                </a:solidFill>
                <a:effectLst/>
                <a:latin typeface="Consolas" panose="020B0609020204030204" pitchFamily="49" charset="0"/>
              </a:rPr>
              <a:t>mapDispacthToProps</a:t>
            </a:r>
          </a:p>
          <a:p>
            <a:pPr marL="0" indent="0">
              <a:buNone/>
            </a:pPr>
            <a:r>
              <a:rPr lang="fr-FR" b="0" dirty="0">
                <a:effectLst/>
                <a:latin typeface="Consolas" panose="020B0609020204030204" pitchFamily="49" charset="0"/>
              </a:rPr>
              <a:t>)(</a:t>
            </a:r>
            <a:r>
              <a:rPr lang="fr-FR" b="1" dirty="0">
                <a:solidFill>
                  <a:srgbClr val="4FC1FF"/>
                </a:solidFill>
                <a:effectLst/>
                <a:latin typeface="Consolas" panose="020B0609020204030204" pitchFamily="49" charset="0"/>
              </a:rPr>
              <a:t>MemeSVGViewer</a:t>
            </a:r>
            <a:r>
              <a:rPr lang="fr-FR" b="0" dirty="0">
                <a:effectLst/>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088542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FC0086-032E-0469-800F-0E93970A3B69}"/>
              </a:ext>
            </a:extLst>
          </p:cNvPr>
          <p:cNvSpPr>
            <a:spLocks noGrp="1"/>
          </p:cNvSpPr>
          <p:nvPr>
            <p:ph type="title"/>
          </p:nvPr>
        </p:nvSpPr>
        <p:spPr/>
        <p:txBody>
          <a:bodyPr/>
          <a:lstStyle/>
          <a:p>
            <a:r>
              <a:rPr lang="fr-FR" dirty="0"/>
              <a:t>React-</a:t>
            </a:r>
            <a:r>
              <a:rPr lang="fr-FR" dirty="0" err="1"/>
              <a:t>redux</a:t>
            </a:r>
            <a:br>
              <a:rPr lang="fr-FR" dirty="0"/>
            </a:br>
            <a:r>
              <a:rPr lang="fr-FR" dirty="0"/>
              <a:t>by </a:t>
            </a:r>
            <a:r>
              <a:rPr lang="fr-FR" dirty="0" err="1"/>
              <a:t>hooks</a:t>
            </a:r>
            <a:endParaRPr lang="fr-FR" dirty="0"/>
          </a:p>
        </p:txBody>
      </p:sp>
      <p:sp>
        <p:nvSpPr>
          <p:cNvPr id="3" name="Espace réservé du contenu 2">
            <a:extLst>
              <a:ext uri="{FF2B5EF4-FFF2-40B4-BE49-F238E27FC236}">
                <a16:creationId xmlns:a16="http://schemas.microsoft.com/office/drawing/2014/main" id="{029E6CFA-3DFB-9B17-F5AB-2EA9B84084D6}"/>
              </a:ext>
            </a:extLst>
          </p:cNvPr>
          <p:cNvSpPr>
            <a:spLocks noGrp="1"/>
          </p:cNvSpPr>
          <p:nvPr>
            <p:ph sz="half" idx="1"/>
          </p:nvPr>
        </p:nvSpPr>
        <p:spPr>
          <a:xfrm>
            <a:off x="285710" y="1071546"/>
            <a:ext cx="5619789" cy="3250083"/>
          </a:xfrm>
        </p:spPr>
        <p:txBody>
          <a:bodyPr/>
          <a:lstStyle/>
          <a:p>
            <a:r>
              <a:rPr lang="fr-FR" dirty="0"/>
              <a:t>useDispatch</a:t>
            </a:r>
          </a:p>
          <a:p>
            <a:pPr lvl="1"/>
            <a:r>
              <a:rPr lang="fr-FR" dirty="0"/>
              <a:t>Fonction renvoyant la fonction dispatch du store</a:t>
            </a:r>
          </a:p>
          <a:p>
            <a:pPr lvl="2"/>
            <a:r>
              <a:rPr lang="fr-FR" dirty="0"/>
              <a:t>Fournie par </a:t>
            </a:r>
          </a:p>
          <a:p>
            <a:pPr marL="1371600" lvl="3" indent="0">
              <a:buNone/>
            </a:pPr>
            <a:r>
              <a:rPr lang="fr-FR" dirty="0"/>
              <a:t>&lt;</a:t>
            </a:r>
            <a:r>
              <a:rPr lang="fr-FR" i="1" dirty="0"/>
              <a:t>provider</a:t>
            </a:r>
            <a:r>
              <a:rPr lang="fr-FR" dirty="0"/>
              <a:t> store={store}&gt;</a:t>
            </a:r>
          </a:p>
          <a:p>
            <a:pPr marL="1371600" lvl="3" indent="0">
              <a:buNone/>
            </a:pPr>
            <a:r>
              <a:rPr lang="fr-FR" dirty="0"/>
              <a:t>	&lt;App/&gt;</a:t>
            </a:r>
          </a:p>
          <a:p>
            <a:pPr marL="1371600" lvl="3" indent="0">
              <a:buNone/>
            </a:pPr>
            <a:r>
              <a:rPr lang="fr-FR" dirty="0"/>
              <a:t>&lt;/</a:t>
            </a:r>
            <a:r>
              <a:rPr lang="fr-FR" i="1" dirty="0"/>
              <a:t>provider</a:t>
            </a:r>
            <a:r>
              <a:rPr lang="fr-FR" dirty="0"/>
              <a:t>&gt;</a:t>
            </a:r>
          </a:p>
        </p:txBody>
      </p:sp>
      <p:sp>
        <p:nvSpPr>
          <p:cNvPr id="4" name="Espace réservé du contenu 3">
            <a:extLst>
              <a:ext uri="{FF2B5EF4-FFF2-40B4-BE49-F238E27FC236}">
                <a16:creationId xmlns:a16="http://schemas.microsoft.com/office/drawing/2014/main" id="{BF25AB1E-9979-6BCB-2124-35BE87F61C77}"/>
              </a:ext>
            </a:extLst>
          </p:cNvPr>
          <p:cNvSpPr>
            <a:spLocks noGrp="1"/>
          </p:cNvSpPr>
          <p:nvPr>
            <p:ph sz="half" idx="2"/>
          </p:nvPr>
        </p:nvSpPr>
        <p:spPr>
          <a:xfrm>
            <a:off x="6286502" y="1071546"/>
            <a:ext cx="5619789" cy="3250083"/>
          </a:xfrm>
        </p:spPr>
        <p:txBody>
          <a:bodyPr/>
          <a:lstStyle/>
          <a:p>
            <a:r>
              <a:rPr lang="fr-FR" dirty="0"/>
              <a:t>useSelector</a:t>
            </a:r>
          </a:p>
          <a:p>
            <a:pPr lvl="1"/>
            <a:endParaRPr lang="fr-FR" dirty="0"/>
          </a:p>
          <a:p>
            <a:pPr lvl="1"/>
            <a:r>
              <a:rPr lang="fr-FR" dirty="0"/>
              <a:t>Fonction Hook de sélection de contenu du store</a:t>
            </a:r>
          </a:p>
          <a:p>
            <a:pPr lvl="2"/>
            <a:r>
              <a:rPr lang="fr-FR" dirty="0"/>
              <a:t>Fonction qui reçoit le state du store </a:t>
            </a:r>
          </a:p>
          <a:p>
            <a:pPr lvl="3"/>
            <a:r>
              <a:rPr lang="fr-FR" dirty="0"/>
              <a:t>Fournie par </a:t>
            </a:r>
            <a:r>
              <a:rPr lang="fr-FR" i="1" dirty="0"/>
              <a:t>provider</a:t>
            </a:r>
          </a:p>
          <a:p>
            <a:pPr lvl="2"/>
            <a:r>
              <a:rPr lang="fr-FR" dirty="0"/>
              <a:t>Retourne la sélection voulue provenant du state du store</a:t>
            </a:r>
          </a:p>
          <a:p>
            <a:pPr lvl="1"/>
            <a:endParaRPr lang="fr-FR" dirty="0"/>
          </a:p>
        </p:txBody>
      </p:sp>
      <p:sp>
        <p:nvSpPr>
          <p:cNvPr id="5" name="Espace réservé du contenu 2">
            <a:extLst>
              <a:ext uri="{FF2B5EF4-FFF2-40B4-BE49-F238E27FC236}">
                <a16:creationId xmlns:a16="http://schemas.microsoft.com/office/drawing/2014/main" id="{362DB2E9-687A-03C6-6E6E-C5816EB8812C}"/>
              </a:ext>
            </a:extLst>
          </p:cNvPr>
          <p:cNvSpPr txBox="1">
            <a:spLocks/>
          </p:cNvSpPr>
          <p:nvPr/>
        </p:nvSpPr>
        <p:spPr>
          <a:xfrm>
            <a:off x="285710" y="4464506"/>
            <a:ext cx="11620581" cy="196895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18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1800" kern="1200" baseline="0">
                <a:solidFill>
                  <a:schemeClr val="tx1"/>
                </a:solidFill>
                <a:latin typeface="+mn-lt"/>
                <a:ea typeface="+mn-ea"/>
                <a:cs typeface="+mn-cs"/>
              </a:defRPr>
            </a:lvl9pPr>
          </a:lstStyle>
          <a:p>
            <a:r>
              <a:rPr lang="fr-FR" sz="2000" dirty="0"/>
              <a:t>Connecter un component : </a:t>
            </a:r>
          </a:p>
          <a:p>
            <a:pPr marL="457200" lvl="1" indent="0">
              <a:buNone/>
            </a:pPr>
            <a:endParaRPr lang="fr-FR" sz="1600" dirty="0"/>
          </a:p>
        </p:txBody>
      </p:sp>
      <p:sp>
        <p:nvSpPr>
          <p:cNvPr id="7" name="ZoneTexte 6">
            <a:extLst>
              <a:ext uri="{FF2B5EF4-FFF2-40B4-BE49-F238E27FC236}">
                <a16:creationId xmlns:a16="http://schemas.microsoft.com/office/drawing/2014/main" id="{53E998B3-7913-B283-D85D-CCB1FBEC3095}"/>
              </a:ext>
            </a:extLst>
          </p:cNvPr>
          <p:cNvSpPr txBox="1"/>
          <p:nvPr/>
        </p:nvSpPr>
        <p:spPr>
          <a:xfrm>
            <a:off x="571419" y="4868489"/>
            <a:ext cx="11620581" cy="1569660"/>
          </a:xfrm>
          <a:prstGeom prst="rect">
            <a:avLst/>
          </a:prstGeom>
          <a:noFill/>
        </p:spPr>
        <p:txBody>
          <a:bodyPr wrap="square">
            <a:spAutoFit/>
          </a:bodyPr>
          <a:lstStyle/>
          <a:p>
            <a:r>
              <a:rPr lang="fr-FR" sz="1600" b="0" dirty="0">
                <a:solidFill>
                  <a:srgbClr val="9872A2"/>
                </a:solidFill>
                <a:effectLst/>
                <a:latin typeface="Consolas" panose="020B0609020204030204" pitchFamily="49" charset="0"/>
              </a:rPr>
              <a:t>import</a:t>
            </a:r>
            <a:r>
              <a:rPr lang="fr-FR" sz="1600" b="0" dirty="0">
                <a:solidFill>
                  <a:srgbClr val="C5C8C6"/>
                </a:solidFill>
                <a:effectLst/>
                <a:latin typeface="Consolas" panose="020B0609020204030204" pitchFamily="49" charset="0"/>
              </a:rPr>
              <a:t> </a:t>
            </a:r>
            <a:r>
              <a:rPr lang="fr-FR" sz="1600" b="0" dirty="0">
                <a:solidFill>
                  <a:srgbClr val="6089B4"/>
                </a:solidFill>
                <a:effectLst/>
                <a:latin typeface="Consolas" panose="020B0609020204030204" pitchFamily="49" charset="0"/>
              </a:rPr>
              <a:t>UnconnectedCmp</a:t>
            </a:r>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from</a:t>
            </a:r>
            <a:r>
              <a:rPr lang="fr-FR" sz="1600" b="0" dirty="0">
                <a:solidFill>
                  <a:srgbClr val="C5C8C6"/>
                </a:solidFill>
                <a:effectLst/>
                <a:latin typeface="Consolas" panose="020B0609020204030204" pitchFamily="49" charset="0"/>
              </a:rPr>
              <a:t> </a:t>
            </a:r>
            <a:r>
              <a:rPr lang="fr-FR" sz="1600" b="0" dirty="0">
                <a:solidFill>
                  <a:srgbClr val="9AA83A"/>
                </a:solidFill>
                <a:effectLst/>
                <a:latin typeface="Consolas" panose="020B0609020204030204" pitchFamily="49" charset="0"/>
              </a:rPr>
              <a:t>'../UnconnectedCmp/UnconnectedCmp'</a:t>
            </a:r>
            <a:endParaRPr lang="fr-FR" sz="1600" b="0" dirty="0">
              <a:solidFill>
                <a:srgbClr val="C5C8C6"/>
              </a:solidFill>
              <a:effectLst/>
              <a:latin typeface="Consolas" panose="020B0609020204030204" pitchFamily="49" charset="0"/>
            </a:endParaRPr>
          </a:p>
          <a:p>
            <a:r>
              <a:rPr lang="fr-FR" sz="1600" b="0" dirty="0">
                <a:solidFill>
                  <a:srgbClr val="9872A2"/>
                </a:solidFill>
                <a:effectLst/>
                <a:latin typeface="Consolas" panose="020B0609020204030204" pitchFamily="49" charset="0"/>
              </a:rPr>
              <a:t>export</a:t>
            </a:r>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default</a:t>
            </a:r>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const</a:t>
            </a:r>
            <a:r>
              <a:rPr lang="fr-FR" sz="1600" b="0" dirty="0">
                <a:solidFill>
                  <a:srgbClr val="C5C8C6"/>
                </a:solidFill>
                <a:effectLst/>
                <a:latin typeface="Consolas" panose="020B0609020204030204" pitchFamily="49" charset="0"/>
              </a:rPr>
              <a:t> </a:t>
            </a:r>
            <a:r>
              <a:rPr lang="fr-FR" sz="1600" b="0" dirty="0">
                <a:solidFill>
                  <a:srgbClr val="CE6700"/>
                </a:solidFill>
                <a:effectLst/>
                <a:latin typeface="Consolas" panose="020B0609020204030204" pitchFamily="49" charset="0"/>
              </a:rPr>
              <a:t>ConnectedCmp</a:t>
            </a:r>
            <a:r>
              <a:rPr lang="fr-FR" sz="1600" b="0" dirty="0">
                <a:solidFill>
                  <a:srgbClr val="676867"/>
                </a:solidFill>
                <a:effectLst/>
                <a:latin typeface="Consolas" panose="020B0609020204030204" pitchFamily="49" charset="0"/>
              </a:rPr>
              <a:t>=</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props</a:t>
            </a:r>
            <a:r>
              <a:rPr lang="fr-FR" sz="1600" b="0" dirty="0">
                <a:solidFill>
                  <a:srgbClr val="C5C8C6"/>
                </a:solidFill>
                <a:effectLst/>
                <a:latin typeface="Consolas" panose="020B0609020204030204" pitchFamily="49" charset="0"/>
              </a:rPr>
              <a:t>)</a:t>
            </a:r>
            <a:r>
              <a:rPr lang="fr-FR" sz="1600" b="0" dirty="0">
                <a:solidFill>
                  <a:srgbClr val="9872A2"/>
                </a:solidFill>
                <a:effectLst/>
                <a:latin typeface="Consolas" panose="020B0609020204030204" pitchFamily="49" charset="0"/>
              </a:rPr>
              <a:t>=&gt;</a:t>
            </a:r>
            <a:r>
              <a:rPr lang="fr-FR" sz="1600" b="0" dirty="0">
                <a:solidFill>
                  <a:srgbClr val="C5C8C6"/>
                </a:solidFill>
                <a:effectLst/>
                <a:latin typeface="Consolas" panose="020B0609020204030204" pitchFamily="49" charset="0"/>
              </a:rPr>
              <a:t>{</a:t>
            </a:r>
          </a:p>
          <a:p>
            <a:r>
              <a:rPr lang="fr-FR" sz="1600" b="0" dirty="0">
                <a:solidFill>
                  <a:srgbClr val="C5C8C6"/>
                </a:solidFill>
                <a:effectLst/>
                <a:latin typeface="Consolas" panose="020B0609020204030204" pitchFamily="49" charset="0"/>
              </a:rPr>
              <a:t>    </a:t>
            </a:r>
            <a:r>
              <a:rPr lang="fr-FR" sz="1600" b="0" dirty="0">
                <a:solidFill>
                  <a:srgbClr val="6089B4"/>
                </a:solidFill>
                <a:effectLst/>
                <a:latin typeface="Consolas" panose="020B0609020204030204" pitchFamily="49" charset="0"/>
              </a:rPr>
              <a:t>dispacth</a:t>
            </a:r>
            <a:r>
              <a:rPr lang="fr-FR" sz="1600" b="0" dirty="0">
                <a:solidFill>
                  <a:srgbClr val="676867"/>
                </a:solidFill>
                <a:effectLst/>
                <a:latin typeface="Consolas" panose="020B0609020204030204" pitchFamily="49" charset="0"/>
              </a:rPr>
              <a:t>=</a:t>
            </a:r>
            <a:r>
              <a:rPr lang="fr-FR" sz="1600" b="0" dirty="0">
                <a:solidFill>
                  <a:srgbClr val="CE6700"/>
                </a:solidFill>
                <a:effectLst/>
                <a:latin typeface="Consolas" panose="020B0609020204030204" pitchFamily="49" charset="0"/>
              </a:rPr>
              <a:t>useDispatch</a:t>
            </a:r>
            <a:r>
              <a:rPr lang="fr-FR" sz="1600" b="0" dirty="0">
                <a:solidFill>
                  <a:srgbClr val="C5C8C6"/>
                </a:solidFill>
                <a:effectLst/>
                <a:latin typeface="Consolas" panose="020B0609020204030204" pitchFamily="49" charset="0"/>
              </a:rPr>
              <a:t>()</a:t>
            </a:r>
          </a:p>
          <a:p>
            <a:r>
              <a:rPr lang="fr-FR" sz="1600" b="0" dirty="0">
                <a:solidFill>
                  <a:srgbClr val="C5C8C6"/>
                </a:solidFill>
                <a:effectLst/>
                <a:latin typeface="Consolas" panose="020B0609020204030204" pitchFamily="49" charset="0"/>
              </a:rPr>
              <a:t>    </a:t>
            </a:r>
            <a:r>
              <a:rPr lang="fr-FR" sz="1600" b="0" dirty="0">
                <a:solidFill>
                  <a:srgbClr val="6089B4"/>
                </a:solidFill>
                <a:effectLst/>
                <a:latin typeface="Consolas" panose="020B0609020204030204" pitchFamily="49" charset="0"/>
              </a:rPr>
              <a:t>data</a:t>
            </a:r>
            <a:r>
              <a:rPr lang="fr-FR" sz="1600" b="0" dirty="0">
                <a:solidFill>
                  <a:srgbClr val="676867"/>
                </a:solidFill>
                <a:effectLst/>
                <a:latin typeface="Consolas" panose="020B0609020204030204" pitchFamily="49" charset="0"/>
              </a:rPr>
              <a:t>=</a:t>
            </a:r>
            <a:r>
              <a:rPr lang="fr-FR" sz="1600" b="0" dirty="0">
                <a:solidFill>
                  <a:srgbClr val="CE6700"/>
                </a:solidFill>
                <a:effectLst/>
                <a:latin typeface="Consolas" panose="020B0609020204030204" pitchFamily="49" charset="0"/>
              </a:rPr>
              <a:t>useSelector</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s</a:t>
            </a:r>
            <a:r>
              <a:rPr lang="fr-FR" sz="1600" b="0" dirty="0">
                <a:solidFill>
                  <a:srgbClr val="9872A2"/>
                </a:solidFill>
                <a:effectLst/>
                <a:latin typeface="Consolas" panose="020B0609020204030204" pitchFamily="49" charset="0"/>
              </a:rPr>
              <a:t>=&gt;</a:t>
            </a:r>
            <a:r>
              <a:rPr lang="fr-FR" sz="1600" b="0" dirty="0">
                <a:solidFill>
                  <a:srgbClr val="6089B4"/>
                </a:solidFill>
                <a:effectLst/>
                <a:latin typeface="Consolas" panose="020B0609020204030204" pitchFamily="49" charset="0"/>
              </a:rPr>
              <a:t>s</a:t>
            </a:r>
            <a:r>
              <a:rPr lang="fr-FR" sz="1600" b="0" dirty="0">
                <a:solidFill>
                  <a:srgbClr val="676867"/>
                </a:solidFill>
                <a:effectLst/>
                <a:latin typeface="Consolas" panose="020B0609020204030204" pitchFamily="49" charset="0"/>
              </a:rPr>
              <a:t>.</a:t>
            </a:r>
            <a:r>
              <a:rPr lang="fr-FR" sz="1600" b="0" dirty="0">
                <a:solidFill>
                  <a:srgbClr val="9872A2"/>
                </a:solidFill>
                <a:effectLst/>
                <a:latin typeface="Consolas" panose="020B0609020204030204" pitchFamily="49" charset="0"/>
              </a:rPr>
              <a:t>data</a:t>
            </a:r>
            <a:r>
              <a:rPr lang="fr-FR" sz="1600" b="0" dirty="0">
                <a:solidFill>
                  <a:srgbClr val="C5C8C6"/>
                </a:solidFill>
                <a:effectLst/>
                <a:latin typeface="Consolas" panose="020B0609020204030204" pitchFamily="49" charset="0"/>
              </a:rPr>
              <a:t>)</a:t>
            </a:r>
          </a:p>
          <a:p>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return</a:t>
            </a:r>
            <a:r>
              <a:rPr lang="fr-FR" sz="1600" b="0" dirty="0">
                <a:solidFill>
                  <a:srgbClr val="C5C8C6"/>
                </a:solidFill>
                <a:effectLst/>
                <a:latin typeface="Consolas" panose="020B0609020204030204" pitchFamily="49" charset="0"/>
              </a:rPr>
              <a:t> </a:t>
            </a:r>
            <a:r>
              <a:rPr lang="fr-FR" sz="1600" b="0" dirty="0">
                <a:solidFill>
                  <a:srgbClr val="D0B344"/>
                </a:solidFill>
                <a:effectLst/>
                <a:latin typeface="Consolas" panose="020B0609020204030204" pitchFamily="49" charset="0"/>
              </a:rPr>
              <a:t>&lt;</a:t>
            </a:r>
            <a:r>
              <a:rPr lang="fr-FR" sz="1600" b="0" dirty="0">
                <a:solidFill>
                  <a:srgbClr val="C7444A"/>
                </a:solidFill>
                <a:effectLst/>
                <a:latin typeface="Consolas" panose="020B0609020204030204" pitchFamily="49" charset="0"/>
              </a:rPr>
              <a:t>UnconnectedCmp </a:t>
            </a:r>
            <a:r>
              <a:rPr lang="fr-FR" sz="1600" b="0" dirty="0">
                <a:solidFill>
                  <a:srgbClr val="D0B344"/>
                </a:solidFill>
                <a:effectLst/>
                <a:latin typeface="Consolas" panose="020B0609020204030204" pitchFamily="49" charset="0"/>
              </a:rPr>
              <a:t>onaction</a:t>
            </a:r>
            <a:r>
              <a:rPr lang="fr-FR" sz="1600" b="0" dirty="0">
                <a:solidFill>
                  <a:srgbClr val="676867"/>
                </a:solidFill>
                <a:effectLst/>
                <a:latin typeface="Consolas" panose="020B0609020204030204" pitchFamily="49" charset="0"/>
              </a:rPr>
              <a:t>=</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param</a:t>
            </a:r>
            <a:r>
              <a:rPr lang="fr-FR" sz="1600" b="0" dirty="0">
                <a:solidFill>
                  <a:srgbClr val="C5C8C6"/>
                </a:solidFill>
                <a:effectLst/>
                <a:latin typeface="Consolas" panose="020B0609020204030204" pitchFamily="49" charset="0"/>
              </a:rPr>
              <a:t>)</a:t>
            </a:r>
            <a:r>
              <a:rPr lang="fr-FR" sz="1600" b="0" dirty="0">
                <a:solidFill>
                  <a:srgbClr val="9872A2"/>
                </a:solidFill>
                <a:effectLst/>
                <a:latin typeface="Consolas" panose="020B0609020204030204" pitchFamily="49" charset="0"/>
              </a:rPr>
              <a:t>=&gt;</a:t>
            </a:r>
            <a:r>
              <a:rPr lang="fr-FR" sz="1600" b="0" dirty="0">
                <a:solidFill>
                  <a:srgbClr val="CE6700"/>
                </a:solidFill>
                <a:effectLst/>
                <a:latin typeface="Consolas" panose="020B0609020204030204" pitchFamily="49" charset="0"/>
              </a:rPr>
              <a:t>dispatch</a:t>
            </a:r>
            <a:r>
              <a:rPr lang="fr-FR" sz="1600" b="0" dirty="0">
                <a:solidFill>
                  <a:srgbClr val="C5C8C6"/>
                </a:solidFill>
                <a:effectLst/>
                <a:latin typeface="Consolas" panose="020B0609020204030204" pitchFamily="49" charset="0"/>
              </a:rPr>
              <a:t>({</a:t>
            </a:r>
            <a:r>
              <a:rPr lang="fr-FR" sz="1600" b="0" dirty="0">
                <a:solidFill>
                  <a:srgbClr val="9AA83A"/>
                </a:solidFill>
                <a:effectLst/>
                <a:latin typeface="Consolas" panose="020B0609020204030204" pitchFamily="49" charset="0"/>
              </a:rPr>
              <a:t>type</a:t>
            </a:r>
            <a:r>
              <a:rPr lang="fr-FR" sz="1600" b="0" dirty="0">
                <a:solidFill>
                  <a:srgbClr val="C5C8C6"/>
                </a:solidFill>
                <a:effectLst/>
                <a:latin typeface="Consolas" panose="020B0609020204030204" pitchFamily="49" charset="0"/>
              </a:rPr>
              <a:t>:</a:t>
            </a:r>
            <a:r>
              <a:rPr lang="fr-FR" sz="1600" b="0" dirty="0">
                <a:solidFill>
                  <a:srgbClr val="D0B344"/>
                </a:solidFill>
                <a:effectLst/>
                <a:latin typeface="Consolas" panose="020B0609020204030204" pitchFamily="49" charset="0"/>
              </a:rPr>
              <a:t>'</a:t>
            </a:r>
            <a:r>
              <a:rPr lang="fr-FR" sz="1600" b="0" dirty="0">
                <a:solidFill>
                  <a:srgbClr val="9AA83A"/>
                </a:solidFill>
                <a:effectLst/>
                <a:latin typeface="Consolas" panose="020B0609020204030204" pitchFamily="49" charset="0"/>
              </a:rPr>
              <a:t>ACT</a:t>
            </a:r>
            <a:r>
              <a:rPr lang="fr-FR" sz="1600" b="0" dirty="0">
                <a:solidFill>
                  <a:srgbClr val="D0B344"/>
                </a:solidFill>
                <a:effectLst/>
                <a:latin typeface="Consolas" panose="020B0609020204030204" pitchFamily="49" charset="0"/>
              </a:rPr>
              <a:t>'</a:t>
            </a:r>
            <a:r>
              <a:rPr lang="fr-FR" sz="1600" b="0" dirty="0">
                <a:solidFill>
                  <a:srgbClr val="C5C8C6"/>
                </a:solidFill>
                <a:effectLst/>
                <a:latin typeface="Consolas" panose="020B0609020204030204" pitchFamily="49" charset="0"/>
              </a:rPr>
              <a:t>, </a:t>
            </a:r>
            <a:r>
              <a:rPr lang="fr-FR" sz="1600" b="0" dirty="0">
                <a:solidFill>
                  <a:srgbClr val="9AA83A"/>
                </a:solidFill>
                <a:effectLst/>
                <a:latin typeface="Consolas" panose="020B0609020204030204" pitchFamily="49" charset="0"/>
              </a:rPr>
              <a:t>payload</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param</a:t>
            </a:r>
            <a:r>
              <a:rPr lang="fr-FR" sz="1600" b="0" dirty="0">
                <a:solidFill>
                  <a:srgbClr val="C5C8C6"/>
                </a:solidFill>
                <a:effectLst/>
                <a:latin typeface="Consolas" panose="020B0609020204030204" pitchFamily="49" charset="0"/>
              </a:rPr>
              <a:t>})}</a:t>
            </a:r>
            <a:r>
              <a:rPr lang="fr-FR" sz="1600" b="0" dirty="0">
                <a:solidFill>
                  <a:srgbClr val="D0B344"/>
                </a:solidFill>
                <a:effectLst/>
                <a:latin typeface="Consolas" panose="020B0609020204030204" pitchFamily="49" charset="0"/>
              </a:rPr>
              <a:t> content</a:t>
            </a:r>
            <a:r>
              <a:rPr lang="fr-FR" sz="1600" b="0" dirty="0">
                <a:solidFill>
                  <a:srgbClr val="676867"/>
                </a:solidFill>
                <a:effectLst/>
                <a:latin typeface="Consolas" panose="020B0609020204030204" pitchFamily="49" charset="0"/>
              </a:rPr>
              <a:t>=</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data</a:t>
            </a:r>
            <a:r>
              <a:rPr lang="fr-FR" sz="1600" b="0" dirty="0">
                <a:solidFill>
                  <a:srgbClr val="C5C8C6"/>
                </a:solidFill>
                <a:effectLst/>
                <a:latin typeface="Consolas" panose="020B0609020204030204" pitchFamily="49" charset="0"/>
              </a:rPr>
              <a:t>}</a:t>
            </a:r>
            <a:r>
              <a:rPr lang="fr-FR" sz="1600" b="0" dirty="0">
                <a:solidFill>
                  <a:srgbClr val="D0B344"/>
                </a:solidFill>
                <a:effectLst/>
                <a:latin typeface="Consolas" panose="020B0609020204030204" pitchFamily="49" charset="0"/>
              </a:rPr>
              <a:t>/&gt;</a:t>
            </a:r>
            <a:endParaRPr lang="fr-FR" sz="1600" b="0" dirty="0">
              <a:solidFill>
                <a:srgbClr val="C5C8C6"/>
              </a:solidFill>
              <a:effectLst/>
              <a:latin typeface="Consolas" panose="020B0609020204030204" pitchFamily="49" charset="0"/>
            </a:endParaRPr>
          </a:p>
          <a:p>
            <a:r>
              <a:rPr lang="fr-FR" sz="1600" b="0" dirty="0">
                <a:solidFill>
                  <a:srgbClr val="C5C8C6"/>
                </a:solidFill>
                <a:effectLst/>
                <a:latin typeface="Consolas" panose="020B0609020204030204" pitchFamily="49" charset="0"/>
              </a:rPr>
              <a:t>}</a:t>
            </a:r>
          </a:p>
        </p:txBody>
      </p:sp>
    </p:spTree>
    <p:extLst>
      <p:ext uri="{BB962C8B-B14F-4D97-AF65-F5344CB8AC3E}">
        <p14:creationId xmlns:p14="http://schemas.microsoft.com/office/powerpoint/2010/main" val="3988306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42464-23EF-AA06-0550-0518287035A6}"/>
              </a:ext>
            </a:extLst>
          </p:cNvPr>
          <p:cNvSpPr>
            <a:spLocks noGrp="1"/>
          </p:cNvSpPr>
          <p:nvPr>
            <p:ph type="title"/>
          </p:nvPr>
        </p:nvSpPr>
        <p:spPr/>
        <p:txBody>
          <a:bodyPr/>
          <a:lstStyle/>
          <a:p>
            <a:r>
              <a:rPr lang="fr-FR" dirty="0"/>
              <a:t>Redux-middleware</a:t>
            </a:r>
          </a:p>
        </p:txBody>
      </p:sp>
      <p:sp>
        <p:nvSpPr>
          <p:cNvPr id="3" name="Espace réservé du contenu 2">
            <a:extLst>
              <a:ext uri="{FF2B5EF4-FFF2-40B4-BE49-F238E27FC236}">
                <a16:creationId xmlns:a16="http://schemas.microsoft.com/office/drawing/2014/main" id="{8030EC44-8E41-A127-763A-14F4A565404C}"/>
              </a:ext>
            </a:extLst>
          </p:cNvPr>
          <p:cNvSpPr>
            <a:spLocks noGrp="1"/>
          </p:cNvSpPr>
          <p:nvPr>
            <p:ph idx="1"/>
          </p:nvPr>
        </p:nvSpPr>
        <p:spPr/>
        <p:txBody>
          <a:bodyPr/>
          <a:lstStyle/>
          <a:p>
            <a:r>
              <a:rPr lang="fr-FR" dirty="0"/>
              <a:t>Le middleware est un intermédiaire d’actions entre le dispatch et l’exécution du réducteur</a:t>
            </a:r>
          </a:p>
          <a:p>
            <a:endParaRPr lang="fr-FR" dirty="0"/>
          </a:p>
          <a:p>
            <a:r>
              <a:rPr lang="fr-FR" dirty="0"/>
              <a:t>Comment il modifie le comportement du dispatch ?</a:t>
            </a:r>
          </a:p>
          <a:p>
            <a:pPr lvl="2"/>
            <a:r>
              <a:rPr lang="fr-FR" dirty="0"/>
              <a:t>S’interpose avant l’appel du </a:t>
            </a:r>
            <a:r>
              <a:rPr lang="fr-FR" i="1" dirty="0"/>
              <a:t>reducer</a:t>
            </a:r>
          </a:p>
          <a:p>
            <a:pPr lvl="2"/>
            <a:r>
              <a:rPr lang="fr-FR" dirty="0"/>
              <a:t>Effectue des tâches </a:t>
            </a:r>
            <a:r>
              <a:rPr lang="fr-FR" i="1" dirty="0"/>
              <a:t>sync</a:t>
            </a:r>
            <a:r>
              <a:rPr lang="fr-FR" dirty="0"/>
              <a:t> ou </a:t>
            </a:r>
            <a:r>
              <a:rPr lang="fr-FR" i="1" dirty="0"/>
              <a:t>async </a:t>
            </a:r>
          </a:p>
          <a:p>
            <a:pPr lvl="2"/>
            <a:r>
              <a:rPr lang="fr-FR" dirty="0"/>
              <a:t>Peut redéclencher un dispatch</a:t>
            </a:r>
          </a:p>
          <a:p>
            <a:pPr lvl="2"/>
            <a:r>
              <a:rPr lang="fr-FR" dirty="0"/>
              <a:t>Renvoie l’action interceptée au prochain middleware jusqu’au </a:t>
            </a:r>
            <a:r>
              <a:rPr lang="fr-FR" i="1" dirty="0"/>
              <a:t>reducer</a:t>
            </a:r>
          </a:p>
        </p:txBody>
      </p:sp>
    </p:spTree>
    <p:extLst>
      <p:ext uri="{BB962C8B-B14F-4D97-AF65-F5344CB8AC3E}">
        <p14:creationId xmlns:p14="http://schemas.microsoft.com/office/powerpoint/2010/main" val="17166262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805DED-D6FB-723E-F31F-6D15FD0D8101}"/>
              </a:ext>
            </a:extLst>
          </p:cNvPr>
          <p:cNvSpPr>
            <a:spLocks noGrp="1"/>
          </p:cNvSpPr>
          <p:nvPr>
            <p:ph type="title"/>
          </p:nvPr>
        </p:nvSpPr>
        <p:spPr/>
        <p:txBody>
          <a:bodyPr/>
          <a:lstStyle/>
          <a:p>
            <a:r>
              <a:rPr lang="fr-FR" dirty="0"/>
              <a:t>Redux thunk</a:t>
            </a:r>
          </a:p>
        </p:txBody>
      </p:sp>
      <p:sp>
        <p:nvSpPr>
          <p:cNvPr id="3" name="Espace réservé du contenu 2">
            <a:extLst>
              <a:ext uri="{FF2B5EF4-FFF2-40B4-BE49-F238E27FC236}">
                <a16:creationId xmlns:a16="http://schemas.microsoft.com/office/drawing/2014/main" id="{F4AFEEBC-E7B6-1DF8-B0E1-4F79EACDFE91}"/>
              </a:ext>
            </a:extLst>
          </p:cNvPr>
          <p:cNvSpPr>
            <a:spLocks noGrp="1"/>
          </p:cNvSpPr>
          <p:nvPr>
            <p:ph idx="1"/>
          </p:nvPr>
        </p:nvSpPr>
        <p:spPr/>
        <p:txBody>
          <a:bodyPr>
            <a:normAutofit/>
          </a:bodyPr>
          <a:lstStyle/>
          <a:p>
            <a:r>
              <a:rPr lang="fr-FR" dirty="0"/>
              <a:t>Le dispatch parcourt donc le/les middleware .</a:t>
            </a:r>
          </a:p>
          <a:p>
            <a:endParaRPr lang="fr-FR" dirty="0"/>
          </a:p>
          <a:p>
            <a:r>
              <a:rPr lang="fr-FR" dirty="0"/>
              <a:t>Le middleware prend la décision de</a:t>
            </a:r>
          </a:p>
          <a:p>
            <a:pPr lvl="1"/>
            <a:r>
              <a:rPr lang="fr-FR" dirty="0"/>
              <a:t>Faire passer l’action au suivant ou reducer</a:t>
            </a:r>
          </a:p>
          <a:p>
            <a:pPr lvl="1"/>
            <a:r>
              <a:rPr lang="fr-FR" dirty="0"/>
              <a:t>Ou de la traiter préalablement</a:t>
            </a:r>
          </a:p>
          <a:p>
            <a:pPr lvl="2"/>
            <a:endParaRPr lang="fr-FR" dirty="0"/>
          </a:p>
          <a:p>
            <a:pPr lvl="2"/>
            <a:r>
              <a:rPr lang="fr-FR" dirty="0"/>
              <a:t>Puis renvoyer une action une </a:t>
            </a:r>
          </a:p>
          <a:p>
            <a:pPr marL="914400" lvl="2" indent="0">
              <a:buNone/>
            </a:pPr>
            <a:r>
              <a:rPr lang="fr-FR" dirty="0"/>
              <a:t>fois la tâche terminée</a:t>
            </a:r>
          </a:p>
          <a:p>
            <a:endParaRPr lang="fr-FR" dirty="0"/>
          </a:p>
        </p:txBody>
      </p:sp>
      <p:pic>
        <p:nvPicPr>
          <p:cNvPr id="3074" name="Picture 2" descr="为什么需要redux-thunk ? - 游离">
            <a:extLst>
              <a:ext uri="{FF2B5EF4-FFF2-40B4-BE49-F238E27FC236}">
                <a16:creationId xmlns:a16="http://schemas.microsoft.com/office/drawing/2014/main" id="{61B91E9E-5D70-5003-C243-12F307C683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223" y="2886529"/>
            <a:ext cx="6570689" cy="354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585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3EBBF-1E3D-259B-905B-1FA773332AB4}"/>
              </a:ext>
            </a:extLst>
          </p:cNvPr>
          <p:cNvSpPr>
            <a:spLocks noGrp="1"/>
          </p:cNvSpPr>
          <p:nvPr>
            <p:ph type="title"/>
          </p:nvPr>
        </p:nvSpPr>
        <p:spPr/>
        <p:txBody>
          <a:bodyPr/>
          <a:lstStyle/>
          <a:p>
            <a:r>
              <a:rPr lang="fr-FR" dirty="0"/>
              <a:t>Redux-thunk syntaxe</a:t>
            </a:r>
          </a:p>
        </p:txBody>
      </p:sp>
      <p:sp>
        <p:nvSpPr>
          <p:cNvPr id="3" name="Espace réservé du contenu 2">
            <a:extLst>
              <a:ext uri="{FF2B5EF4-FFF2-40B4-BE49-F238E27FC236}">
                <a16:creationId xmlns:a16="http://schemas.microsoft.com/office/drawing/2014/main" id="{E80CF6E7-8BC0-3E59-CC1F-6A3A1113C296}"/>
              </a:ext>
            </a:extLst>
          </p:cNvPr>
          <p:cNvSpPr>
            <a:spLocks noGrp="1"/>
          </p:cNvSpPr>
          <p:nvPr>
            <p:ph idx="1"/>
          </p:nvPr>
        </p:nvSpPr>
        <p:spPr>
          <a:xfrm>
            <a:off x="380960" y="1142984"/>
            <a:ext cx="6459787" cy="5286412"/>
          </a:xfrm>
        </p:spPr>
        <p:txBody>
          <a:bodyPr>
            <a:normAutofit fontScale="70000" lnSpcReduction="20000"/>
          </a:bodyPr>
          <a:lstStyle/>
          <a:p>
            <a:r>
              <a:rPr lang="fr-FR" dirty="0"/>
              <a:t>asyncThunk pour redux</a:t>
            </a:r>
          </a:p>
          <a:p>
            <a:pPr marL="0" indent="0" algn="ctr">
              <a:buNone/>
            </a:pPr>
            <a:r>
              <a:rPr lang="fr-FR" sz="2000" dirty="0"/>
              <a:t>createAsyncThunk</a:t>
            </a:r>
            <a:r>
              <a:rPr lang="fr-FR" sz="2000" i="1" dirty="0"/>
              <a:t>(‘typeName’, await Promise)</a:t>
            </a:r>
          </a:p>
          <a:p>
            <a:pPr lvl="2"/>
            <a:endParaRPr lang="fr-FR" dirty="0"/>
          </a:p>
          <a:p>
            <a:pPr lvl="2"/>
            <a:r>
              <a:rPr lang="fr-FR" dirty="0"/>
              <a:t>Fabrique une action </a:t>
            </a:r>
            <a:r>
              <a:rPr lang="fr-FR" i="1" dirty="0" err="1"/>
              <a:t>dispatchable</a:t>
            </a:r>
            <a:r>
              <a:rPr lang="fr-FR" i="1" dirty="0"/>
              <a:t> suffixer par l’</a:t>
            </a:r>
            <a:r>
              <a:rPr lang="fr-FR" i="1" dirty="0" err="1"/>
              <a:t>etat</a:t>
            </a:r>
            <a:r>
              <a:rPr lang="fr-FR" i="1" dirty="0"/>
              <a:t> de la promise</a:t>
            </a:r>
          </a:p>
          <a:p>
            <a:pPr lvl="3"/>
            <a:r>
              <a:rPr lang="fr-FR" i="1" dirty="0" err="1"/>
              <a:t>typeName</a:t>
            </a:r>
            <a:r>
              <a:rPr lang="fr-FR" i="1" dirty="0"/>
              <a:t>/</a:t>
            </a:r>
            <a:r>
              <a:rPr lang="fr-FR" b="1" i="1" dirty="0" err="1"/>
              <a:t>fulfilled</a:t>
            </a:r>
            <a:endParaRPr lang="fr-FR" b="1" i="1" dirty="0"/>
          </a:p>
          <a:p>
            <a:pPr lvl="3"/>
            <a:r>
              <a:rPr lang="fr-FR" i="1" dirty="0" err="1"/>
              <a:t>typeName</a:t>
            </a:r>
            <a:r>
              <a:rPr lang="fr-FR" i="1" dirty="0"/>
              <a:t>/</a:t>
            </a:r>
            <a:r>
              <a:rPr lang="fr-FR" b="1" dirty="0" err="1"/>
              <a:t>rejected</a:t>
            </a:r>
            <a:endParaRPr lang="fr-FR" b="1" dirty="0"/>
          </a:p>
          <a:p>
            <a:pPr lvl="3"/>
            <a:r>
              <a:rPr lang="fr-FR" i="1" dirty="0" err="1"/>
              <a:t>typeName</a:t>
            </a:r>
            <a:r>
              <a:rPr lang="fr-FR" i="1" dirty="0"/>
              <a:t>/</a:t>
            </a:r>
            <a:r>
              <a:rPr lang="fr-FR" b="1" dirty="0" err="1"/>
              <a:t>pending</a:t>
            </a:r>
            <a:endParaRPr lang="fr-FR" b="1" dirty="0"/>
          </a:p>
          <a:p>
            <a:pPr marL="914400" lvl="2" indent="0">
              <a:buNone/>
            </a:pPr>
            <a:endParaRPr lang="fr-FR" i="1" dirty="0"/>
          </a:p>
          <a:p>
            <a:pPr lvl="2"/>
            <a:r>
              <a:rPr lang="fr-FR" i="1" dirty="0"/>
              <a:t>extraReducer du configureStore</a:t>
            </a:r>
          </a:p>
          <a:p>
            <a:pPr lvl="3"/>
            <a:r>
              <a:rPr lang="fr-FR" i="1" dirty="0"/>
              <a:t>Pour les async thunk ,il est nécessaire que le traitement des cas soit construit par un builder hors du </a:t>
            </a:r>
            <a:r>
              <a:rPr lang="fr-FR" dirty="0"/>
              <a:t>reducer </a:t>
            </a:r>
            <a:r>
              <a:rPr lang="fr-FR" i="1" dirty="0"/>
              <a:t>synchrone</a:t>
            </a:r>
          </a:p>
          <a:p>
            <a:pPr lvl="4"/>
            <a:r>
              <a:rPr lang="fr-FR" i="1" dirty="0"/>
              <a:t>addCase</a:t>
            </a:r>
          </a:p>
          <a:p>
            <a:pPr lvl="5"/>
            <a:r>
              <a:rPr lang="fr-FR" i="1" dirty="0" err="1"/>
              <a:t>typeName</a:t>
            </a:r>
            <a:r>
              <a:rPr lang="fr-FR" i="1" dirty="0"/>
              <a:t>/</a:t>
            </a:r>
            <a:r>
              <a:rPr lang="fr-FR" i="1" dirty="0" err="1"/>
              <a:t>rejected</a:t>
            </a:r>
            <a:r>
              <a:rPr lang="fr-FR" i="1" dirty="0"/>
              <a:t>, </a:t>
            </a:r>
            <a:r>
              <a:rPr lang="fr-FR" i="1" dirty="0" err="1"/>
              <a:t>typeNamee.fullfiled</a:t>
            </a:r>
            <a:r>
              <a:rPr lang="fr-FR" i="1" dirty="0"/>
              <a:t>,…</a:t>
            </a:r>
          </a:p>
          <a:p>
            <a:pPr lvl="4"/>
            <a:endParaRPr lang="fr-FR" i="1" dirty="0"/>
          </a:p>
          <a:p>
            <a:pPr lvl="4"/>
            <a:r>
              <a:rPr lang="fr-FR" i="1" dirty="0" err="1"/>
              <a:t>addMatcher</a:t>
            </a:r>
            <a:endParaRPr lang="fr-FR" i="1" dirty="0"/>
          </a:p>
          <a:p>
            <a:pPr lvl="5"/>
            <a:r>
              <a:rPr lang="fr-FR" i="1" dirty="0"/>
              <a:t>*/</a:t>
            </a:r>
            <a:r>
              <a:rPr lang="fr-FR" b="1" i="1" dirty="0" err="1"/>
              <a:t>pending</a:t>
            </a:r>
            <a:r>
              <a:rPr lang="fr-FR" b="1" i="1" dirty="0"/>
              <a:t>, </a:t>
            </a:r>
            <a:r>
              <a:rPr lang="fr-FR" i="1" dirty="0" err="1"/>
              <a:t>typeName</a:t>
            </a:r>
            <a:r>
              <a:rPr lang="fr-FR" i="1" dirty="0"/>
              <a:t>/</a:t>
            </a:r>
            <a:r>
              <a:rPr lang="fr-FR" b="1" i="1" dirty="0"/>
              <a:t>*, …</a:t>
            </a:r>
          </a:p>
          <a:p>
            <a:pPr lvl="4"/>
            <a:r>
              <a:rPr lang="fr-FR" i="1" dirty="0" err="1"/>
              <a:t>addDefault</a:t>
            </a:r>
            <a:endParaRPr lang="fr-FR" i="1" dirty="0"/>
          </a:p>
          <a:p>
            <a:pPr lvl="4"/>
            <a:endParaRPr lang="fr-FR" i="1" dirty="0"/>
          </a:p>
          <a:p>
            <a:r>
              <a:rPr lang="fr-FR" i="1" dirty="0"/>
              <a:t>Dispatcher l’asyncthunk</a:t>
            </a:r>
          </a:p>
          <a:p>
            <a:pPr lvl="1"/>
            <a:r>
              <a:rPr lang="fr-FR" i="1" dirty="0"/>
              <a:t>Store.dispatch(getMessages(</a:t>
            </a:r>
            <a:r>
              <a:rPr lang="fr-FR" sz="1600" dirty="0">
                <a:solidFill>
                  <a:schemeClr val="bg1">
                    <a:lumMod val="50000"/>
                  </a:schemeClr>
                </a:solidFill>
              </a:rPr>
              <a:t>datas</a:t>
            </a:r>
            <a:r>
              <a:rPr lang="fr-FR" i="1" dirty="0"/>
              <a:t>))</a:t>
            </a:r>
          </a:p>
        </p:txBody>
      </p:sp>
      <p:sp>
        <p:nvSpPr>
          <p:cNvPr id="4" name="Espace réservé du contenu 3">
            <a:extLst>
              <a:ext uri="{FF2B5EF4-FFF2-40B4-BE49-F238E27FC236}">
                <a16:creationId xmlns:a16="http://schemas.microsoft.com/office/drawing/2014/main" id="{257E020C-8F8A-79F2-1629-474C39050BD2}"/>
              </a:ext>
            </a:extLst>
          </p:cNvPr>
          <p:cNvSpPr>
            <a:spLocks noGrp="1"/>
          </p:cNvSpPr>
          <p:nvPr>
            <p:ph sz="quarter" idx="14"/>
          </p:nvPr>
        </p:nvSpPr>
        <p:spPr>
          <a:xfrm>
            <a:off x="6840747" y="1000108"/>
            <a:ext cx="5133539" cy="5715039"/>
          </a:xfrm>
        </p:spPr>
        <p:txBody>
          <a:bodyPr>
            <a:normAutofit fontScale="70000" lnSpcReduction="20000"/>
          </a:bodyPr>
          <a:lstStyle/>
          <a:p>
            <a:r>
              <a:rPr lang="fr-FR" dirty="0"/>
              <a:t>messagesSlice.ts </a:t>
            </a:r>
          </a:p>
          <a:p>
            <a:pPr lvl="2"/>
            <a:r>
              <a:rPr lang="fr-FR" dirty="0"/>
              <a:t>Dispachable async func</a:t>
            </a:r>
          </a:p>
          <a:p>
            <a:pPr lvl="2"/>
            <a:endParaRPr lang="fr-FR" dirty="0"/>
          </a:p>
          <a:p>
            <a:pPr marL="0" indent="0">
              <a:buNone/>
            </a:pPr>
            <a:r>
              <a:rPr lang="fr-FR" b="0" dirty="0">
                <a:solidFill>
                  <a:srgbClr val="AF00DB"/>
                </a:solidFill>
                <a:effectLst/>
                <a:latin typeface="Consolas" panose="020B0609020204030204" pitchFamily="49" charset="0"/>
              </a:rPr>
              <a:t>export</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const</a:t>
            </a:r>
            <a:r>
              <a:rPr lang="fr-FR" b="0" dirty="0">
                <a:solidFill>
                  <a:srgbClr val="000000"/>
                </a:solidFill>
                <a:effectLst/>
                <a:latin typeface="Consolas" panose="020B0609020204030204" pitchFamily="49" charset="0"/>
              </a:rPr>
              <a:t> </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 = </a:t>
            </a:r>
            <a:r>
              <a:rPr lang="fr-FR" b="0" dirty="0">
                <a:solidFill>
                  <a:srgbClr val="795E26"/>
                </a:solidFill>
                <a:effectLst/>
                <a:latin typeface="Consolas" panose="020B0609020204030204" pitchFamily="49" charset="0"/>
              </a:rPr>
              <a:t>createAsyncThunk</a:t>
            </a:r>
            <a:r>
              <a:rPr lang="fr-FR" b="0" dirty="0">
                <a:solidFill>
                  <a:srgbClr val="000000"/>
                </a:solidFill>
                <a:effectLst/>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b="0" dirty="0">
                <a:solidFill>
                  <a:srgbClr val="A31515"/>
                </a:solidFill>
                <a:effectLst/>
                <a:latin typeface="Consolas" panose="020B0609020204030204" pitchFamily="49" charset="0"/>
              </a:rPr>
              <a:t>"messages/hydrate"</a:t>
            </a:r>
            <a:r>
              <a:rPr lang="fr-FR" b="0" dirty="0">
                <a:solidFill>
                  <a:srgbClr val="000000"/>
                </a:solidFill>
                <a:effectLst/>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0" dirty="0">
                <a:solidFill>
                  <a:srgbClr val="0000FF"/>
                </a:solidFill>
                <a:effectLst/>
                <a:latin typeface="Consolas" panose="020B0609020204030204" pitchFamily="49" charset="0"/>
              </a:rPr>
              <a:t>async</a:t>
            </a:r>
            <a:r>
              <a:rPr lang="fr-FR" b="0" dirty="0">
                <a:solidFill>
                  <a:srgbClr val="000000"/>
                </a:solidFill>
                <a:effectLst/>
                <a:latin typeface="Consolas" panose="020B0609020204030204" pitchFamily="49" charset="0"/>
              </a:rPr>
              <a:t> ()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b="0" dirty="0">
                <a:solidFill>
                  <a:srgbClr val="0000FF"/>
                </a:solidFill>
                <a:effectLst/>
                <a:latin typeface="Consolas" panose="020B0609020204030204" pitchFamily="49" charset="0"/>
              </a:rPr>
              <a:t> </a:t>
            </a:r>
            <a:r>
              <a:rPr lang="fr-FR" b="0" dirty="0" err="1">
                <a:solidFill>
                  <a:srgbClr val="0000FF"/>
                </a:solidFill>
                <a:effectLst/>
                <a:latin typeface="Consolas" panose="020B0609020204030204" pitchFamily="49" charset="0"/>
              </a:rPr>
              <a:t>const</a:t>
            </a:r>
            <a:r>
              <a:rPr lang="fr-FR" b="0" dirty="0">
                <a:solidFill>
                  <a:srgbClr val="0000FF"/>
                </a:solidFill>
                <a:effectLst/>
                <a:latin typeface="Consolas" panose="020B0609020204030204" pitchFamily="49" charset="0"/>
              </a:rPr>
              <a:t> </a:t>
            </a:r>
            <a:r>
              <a:rPr lang="fr-FR" b="0" dirty="0" err="1">
                <a:solidFill>
                  <a:srgbClr val="795E26"/>
                </a:solidFill>
                <a:effectLst/>
                <a:latin typeface="Consolas" panose="020B0609020204030204" pitchFamily="49" charset="0"/>
              </a:rPr>
              <a:t>pr</a:t>
            </a:r>
            <a:r>
              <a:rPr lang="fr-FR" b="0" dirty="0">
                <a:solidFill>
                  <a:srgbClr val="795E26"/>
                </a:solidFill>
                <a:effectLst/>
                <a:latin typeface="Consolas" panose="020B0609020204030204" pitchFamily="49" charset="0"/>
              </a:rPr>
              <a:t> </a:t>
            </a:r>
            <a:r>
              <a:rPr lang="fr-FR" b="0" dirty="0">
                <a:solidFill>
                  <a:srgbClr val="0000FF"/>
                </a:solidFill>
                <a:effectLst/>
                <a:latin typeface="Consolas" panose="020B0609020204030204" pitchFamily="49" charset="0"/>
              </a:rPr>
              <a:t>= </a:t>
            </a:r>
            <a:r>
              <a:rPr lang="fr-FR" b="0" dirty="0" err="1">
                <a:solidFill>
                  <a:srgbClr val="AF00DB"/>
                </a:solidFill>
                <a:effectLst/>
                <a:latin typeface="Consolas" panose="020B0609020204030204" pitchFamily="49" charset="0"/>
              </a:rPr>
              <a:t>await</a:t>
            </a:r>
            <a:r>
              <a:rPr lang="fr-FR" b="0" dirty="0">
                <a:solidFill>
                  <a:srgbClr val="000000"/>
                </a:solidFill>
                <a:effectLst/>
                <a:latin typeface="Consolas" panose="020B0609020204030204" pitchFamily="49" charset="0"/>
              </a:rPr>
              <a:t> </a:t>
            </a:r>
            <a:r>
              <a:rPr lang="fr-FR" b="0" dirty="0">
                <a:solidFill>
                  <a:srgbClr val="795E26"/>
                </a:solidFill>
                <a:effectLst/>
                <a:latin typeface="Consolas" panose="020B0609020204030204" pitchFamily="49" charset="0"/>
              </a:rPr>
              <a:t>fetch</a:t>
            </a:r>
            <a:r>
              <a:rPr lang="fr-FR" b="0" dirty="0">
                <a:solidFill>
                  <a:srgbClr val="000000"/>
                </a:solidFill>
                <a:effectLst/>
                <a:latin typeface="Consolas" panose="020B0609020204030204" pitchFamily="49" charset="0"/>
              </a:rPr>
              <a:t>(</a:t>
            </a:r>
            <a:r>
              <a:rPr lang="fr-FR" sz="1600" b="0" dirty="0">
                <a:solidFill>
                  <a:srgbClr val="A31515"/>
                </a:solidFill>
                <a:effectLst/>
                <a:latin typeface="Consolas" panose="020B0609020204030204" pitchFamily="49" charset="0"/>
              </a:rPr>
              <a:t>"http://.../msgs"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 return</a:t>
            </a:r>
            <a:r>
              <a:rPr lang="fr-FR" b="0" dirty="0">
                <a:solidFill>
                  <a:srgbClr val="795E26"/>
                </a:solidFill>
                <a:effectLst/>
                <a:latin typeface="Consolas" panose="020B0609020204030204" pitchFamily="49" charset="0"/>
              </a:rPr>
              <a:t> </a:t>
            </a:r>
            <a:r>
              <a:rPr lang="fr-FR" b="0" dirty="0" err="1">
                <a:solidFill>
                  <a:srgbClr val="AF00DB"/>
                </a:solidFill>
                <a:effectLst/>
                <a:latin typeface="Consolas" panose="020B0609020204030204" pitchFamily="49" charset="0"/>
              </a:rPr>
              <a:t>await</a:t>
            </a:r>
            <a:r>
              <a:rPr lang="fr-FR" b="0" dirty="0">
                <a:solidFill>
                  <a:srgbClr val="AF00DB"/>
                </a:solidFill>
                <a:effectLst/>
                <a:latin typeface="Consolas" panose="020B0609020204030204" pitchFamily="49" charset="0"/>
              </a:rPr>
              <a:t> </a:t>
            </a:r>
            <a:r>
              <a:rPr lang="fr-FR" b="0" dirty="0" err="1">
                <a:solidFill>
                  <a:srgbClr val="795E26"/>
                </a:solidFill>
                <a:effectLst/>
                <a:latin typeface="Consolas" panose="020B0609020204030204" pitchFamily="49" charset="0"/>
              </a:rPr>
              <a:t>pr</a:t>
            </a:r>
            <a:r>
              <a:rPr lang="fr-FR" b="0" dirty="0" err="1">
                <a:solidFill>
                  <a:srgbClr val="000000"/>
                </a:solidFill>
                <a:effectLst/>
                <a:latin typeface="Consolas" panose="020B0609020204030204" pitchFamily="49" charset="0"/>
              </a:rPr>
              <a:t>.</a:t>
            </a:r>
            <a:r>
              <a:rPr lang="fr-FR" b="0" dirty="0" err="1">
                <a:solidFill>
                  <a:srgbClr val="795E26"/>
                </a:solidFill>
                <a:effectLst/>
                <a:latin typeface="Consolas" panose="020B0609020204030204" pitchFamily="49" charset="0"/>
              </a:rPr>
              <a:t>json</a:t>
            </a:r>
            <a:r>
              <a:rPr lang="fr-FR" b="0" dirty="0">
                <a:solidFill>
                  <a:srgbClr val="000000"/>
                </a:solidFill>
                <a:effectLst/>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endParaRPr lang="fr-FR" b="0" dirty="0">
              <a:solidFill>
                <a:srgbClr val="000000"/>
              </a:solidFill>
              <a:effectLst/>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b="0" dirty="0">
                <a:solidFill>
                  <a:srgbClr val="000000"/>
                </a:solidFill>
                <a:effectLst/>
                <a:latin typeface="Consolas" panose="020B0609020204030204" pitchFamily="49" charset="0"/>
              </a:rPr>
              <a:t>);</a:t>
            </a:r>
          </a:p>
          <a:p>
            <a:pPr lvl="2"/>
            <a:endParaRPr lang="fr-FR" dirty="0"/>
          </a:p>
          <a:p>
            <a:pPr lvl="2"/>
            <a:r>
              <a:rPr lang="fr-FR" dirty="0"/>
              <a:t>Slice</a:t>
            </a:r>
          </a:p>
          <a:p>
            <a:pPr lvl="2"/>
            <a:endParaRPr lang="fr-FR" dirty="0"/>
          </a:p>
          <a:p>
            <a:pPr marL="0" indent="0">
              <a:buNone/>
            </a:pPr>
            <a:r>
              <a:rPr lang="fr-FR" b="0" dirty="0">
                <a:solidFill>
                  <a:srgbClr val="0000FF"/>
                </a:solidFill>
                <a:effectLst/>
                <a:latin typeface="Consolas" panose="020B0609020204030204" pitchFamily="49" charset="0"/>
              </a:rPr>
              <a:t>const</a:t>
            </a:r>
            <a:r>
              <a:rPr lang="fr-FR" b="0" dirty="0">
                <a:solidFill>
                  <a:srgbClr val="000000"/>
                </a:solidFill>
                <a:effectLst/>
                <a:latin typeface="Consolas" panose="020B0609020204030204" pitchFamily="49" charset="0"/>
              </a:rPr>
              <a:t> </a:t>
            </a:r>
            <a:r>
              <a:rPr lang="fr-FR" b="0" dirty="0">
                <a:solidFill>
                  <a:srgbClr val="0070C1"/>
                </a:solidFill>
                <a:effectLst/>
                <a:latin typeface="Consolas" panose="020B0609020204030204" pitchFamily="49" charset="0"/>
              </a:rPr>
              <a:t>messageSlice</a:t>
            </a:r>
            <a:r>
              <a:rPr lang="fr-FR" b="0" dirty="0">
                <a:solidFill>
                  <a:srgbClr val="000000"/>
                </a:solidFill>
                <a:effectLst/>
                <a:latin typeface="Consolas" panose="020B0609020204030204" pitchFamily="49" charset="0"/>
              </a:rPr>
              <a:t> = </a:t>
            </a:r>
            <a:r>
              <a:rPr lang="fr-FR" b="0" dirty="0">
                <a:solidFill>
                  <a:srgbClr val="795E26"/>
                </a:solidFill>
                <a:effectLst/>
                <a:latin typeface="Consolas" panose="020B0609020204030204" pitchFamily="49" charset="0"/>
              </a:rPr>
              <a:t>createSlice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name:</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"messages"</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initialState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reducers:</a:t>
            </a:r>
            <a:r>
              <a:rPr lang="fr-FR" b="0" dirty="0">
                <a:solidFill>
                  <a:srgbClr val="000000"/>
                </a:solidFill>
                <a:effectLst/>
                <a:latin typeface="Consolas" panose="020B0609020204030204" pitchFamily="49" charset="0"/>
              </a:rPr>
              <a:t> {</a:t>
            </a:r>
            <a:r>
              <a:rPr lang="fr-FR" b="0" i="1" dirty="0">
                <a:solidFill>
                  <a:schemeClr val="bg1">
                    <a:lumMod val="50000"/>
                  </a:schemeClr>
                </a:solidFill>
                <a:effectLst/>
                <a:latin typeface="Consolas" panose="020B0609020204030204" pitchFamily="49" charset="0"/>
              </a:rPr>
              <a:t>[sync reducer content]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795E26"/>
                </a:solidFill>
                <a:effectLst/>
                <a:latin typeface="Consolas" panose="020B0609020204030204" pitchFamily="49" charset="0"/>
              </a:rPr>
              <a:t>extraReducers</a:t>
            </a:r>
            <a:r>
              <a:rPr lang="fr-FR" b="0" dirty="0">
                <a:solidFill>
                  <a:srgbClr val="001080"/>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a:t>
            </a:r>
            <a:r>
              <a:rPr lang="fr-FR" b="0" dirty="0">
                <a:solidFill>
                  <a:srgbClr val="795E26"/>
                </a:solidFill>
                <a:effectLst/>
                <a:latin typeface="Consolas" panose="020B0609020204030204" pitchFamily="49" charset="0"/>
              </a:rPr>
              <a:t>addCase</a:t>
            </a:r>
            <a:r>
              <a:rPr lang="fr-FR" b="0" dirty="0">
                <a:solidFill>
                  <a:srgbClr val="000000"/>
                </a:solidFill>
                <a:effectLst/>
                <a:latin typeface="Consolas" panose="020B0609020204030204" pitchFamily="49" charset="0"/>
              </a:rPr>
              <a:t>(</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pending</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status</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"pending"</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a:t>
            </a:r>
            <a:r>
              <a:rPr lang="fr-FR" b="0" dirty="0">
                <a:solidFill>
                  <a:srgbClr val="795E26"/>
                </a:solidFill>
                <a:effectLst/>
                <a:latin typeface="Consolas" panose="020B0609020204030204" pitchFamily="49" charset="0"/>
              </a:rPr>
              <a:t>addCase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fulfilled</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action</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status</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"idle"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value</a:t>
            </a:r>
            <a:r>
              <a:rPr lang="fr-FR" b="0" dirty="0">
                <a:solidFill>
                  <a:srgbClr val="000000"/>
                </a:solidFill>
                <a:effectLst/>
                <a:latin typeface="Consolas" panose="020B0609020204030204" pitchFamily="49" charset="0"/>
              </a:rPr>
              <a:t> = </a:t>
            </a:r>
            <a:r>
              <a:rPr lang="fr-FR" b="0" dirty="0">
                <a:solidFill>
                  <a:srgbClr val="001080"/>
                </a:solidFill>
                <a:effectLst/>
                <a:latin typeface="Consolas" panose="020B0609020204030204" pitchFamily="49" charset="0"/>
              </a:rPr>
              <a:t>action</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payload</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a:t>
            </a:r>
            <a:r>
              <a:rPr lang="fr-FR" b="0" dirty="0">
                <a:solidFill>
                  <a:srgbClr val="795E26"/>
                </a:solidFill>
                <a:effectLst/>
                <a:latin typeface="Consolas" panose="020B0609020204030204" pitchFamily="49" charset="0"/>
              </a:rPr>
              <a:t>addCase</a:t>
            </a:r>
            <a:r>
              <a:rPr lang="fr-FR" b="0" dirty="0">
                <a:solidFill>
                  <a:srgbClr val="000000"/>
                </a:solidFill>
                <a:effectLst/>
                <a:latin typeface="Consolas" panose="020B0609020204030204" pitchFamily="49" charset="0"/>
              </a:rPr>
              <a:t>(</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rejected</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status</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"failed"</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a:t>
            </a:r>
          </a:p>
          <a:p>
            <a:pPr marL="0" indent="0">
              <a:buNone/>
            </a:pPr>
            <a:endParaRPr lang="fr-FR" dirty="0"/>
          </a:p>
          <a:p>
            <a:endParaRPr lang="fr-FR" dirty="0"/>
          </a:p>
        </p:txBody>
      </p:sp>
    </p:spTree>
    <p:extLst>
      <p:ext uri="{BB962C8B-B14F-4D97-AF65-F5344CB8AC3E}">
        <p14:creationId xmlns:p14="http://schemas.microsoft.com/office/powerpoint/2010/main" val="2235496870"/>
      </p:ext>
    </p:extLst>
  </p:cSld>
  <p:clrMapOvr>
    <a:masterClrMapping/>
  </p:clrMapOvr>
</p:sld>
</file>

<file path=ppt/theme/theme1.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OrsysGraphitiv2020</Template>
  <TotalTime>19485</TotalTime>
  <Words>14527</Words>
  <Application>Microsoft Office PowerPoint</Application>
  <PresentationFormat>Grand écran</PresentationFormat>
  <Paragraphs>2852</Paragraphs>
  <Slides>180</Slides>
  <Notes>180</Notes>
  <HiddenSlides>0</HiddenSlides>
  <MMClips>0</MMClips>
  <ScaleCrop>false</ScaleCrop>
  <HeadingPairs>
    <vt:vector size="6" baseType="variant">
      <vt:variant>
        <vt:lpstr>Polices utilisées</vt:lpstr>
      </vt:variant>
      <vt:variant>
        <vt:i4>20</vt:i4>
      </vt:variant>
      <vt:variant>
        <vt:lpstr>Thème</vt:lpstr>
      </vt:variant>
      <vt:variant>
        <vt:i4>1</vt:i4>
      </vt:variant>
      <vt:variant>
        <vt:lpstr>Titres des diapositives</vt:lpstr>
      </vt:variant>
      <vt:variant>
        <vt:i4>180</vt:i4>
      </vt:variant>
    </vt:vector>
  </HeadingPairs>
  <TitlesOfParts>
    <vt:vector size="201" baseType="lpstr">
      <vt:lpstr>MS Mincho</vt:lpstr>
      <vt:lpstr>Aharoni</vt:lpstr>
      <vt:lpstr>-apple-system</vt:lpstr>
      <vt:lpstr>Arial</vt:lpstr>
      <vt:lpstr>Calibri</vt:lpstr>
      <vt:lpstr>Consolas</vt:lpstr>
      <vt:lpstr>Inconsolata</vt:lpstr>
      <vt:lpstr>inherit</vt:lpstr>
      <vt:lpstr>Menlo</vt:lpstr>
      <vt:lpstr>Monaco</vt:lpstr>
      <vt:lpstr>Montserrat</vt:lpstr>
      <vt:lpstr>Permanent Marker</vt:lpstr>
      <vt:lpstr>San Francisco</vt:lpstr>
      <vt:lpstr>SFMono-Regular</vt:lpstr>
      <vt:lpstr>Source Code Pro</vt:lpstr>
      <vt:lpstr>Source Sans Pro</vt:lpstr>
      <vt:lpstr>source-code-pro</vt:lpstr>
      <vt:lpstr>system-ui</vt:lpstr>
      <vt:lpstr>Times New Roman</vt:lpstr>
      <vt:lpstr>Wingdings</vt:lpstr>
      <vt:lpstr>OrsysGraphitiv2020</vt:lpstr>
      <vt:lpstr>React-native</vt:lpstr>
      <vt:lpstr>Sommaire générale</vt:lpstr>
      <vt:lpstr>Sommaire générale</vt:lpstr>
      <vt:lpstr>Orsys &amp; vous</vt:lpstr>
      <vt:lpstr>Bienvenue chez Orsys  Présentation</vt:lpstr>
      <vt:lpstr>Bienvenue chez Orsys  logistique</vt:lpstr>
      <vt:lpstr>Introduction</vt:lpstr>
      <vt:lpstr>Sommaire</vt:lpstr>
      <vt:lpstr>Développement natif</vt:lpstr>
      <vt:lpstr>Développement natif</vt:lpstr>
      <vt:lpstr>Développement natif</vt:lpstr>
      <vt:lpstr>Développement web</vt:lpstr>
      <vt:lpstr>Développement hybride</vt:lpstr>
      <vt:lpstr>Tour d’horizon des Framework hybrides/natif</vt:lpstr>
      <vt:lpstr>Tour d’horizon</vt:lpstr>
      <vt:lpstr>Les performances et le partage de code</vt:lpstr>
      <vt:lpstr>Présentation PowerPoint</vt:lpstr>
      <vt:lpstr>Rappels JS &amp; TS</vt:lpstr>
      <vt:lpstr>La gestion de imports</vt:lpstr>
      <vt:lpstr>Import &amp; export Component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React native</vt:lpstr>
      <vt:lpstr>Présentation PowerPoint</vt:lpstr>
      <vt:lpstr>Editeurs avancés pour le html/css/php/mysql/…</vt:lpstr>
      <vt:lpstr>Développement sur périphérique physique</vt:lpstr>
      <vt:lpstr>Vs code les plugins</vt:lpstr>
      <vt:lpstr>IDE pour dev IOS</vt:lpstr>
      <vt:lpstr>Node.js &amp; npm </vt:lpstr>
      <vt:lpstr>Configuration Node.js</vt:lpstr>
      <vt:lpstr>npm</vt:lpstr>
      <vt:lpstr>Package node</vt:lpstr>
      <vt:lpstr>Serveur GIT</vt:lpstr>
      <vt:lpstr>Git - bitbuckets</vt:lpstr>
      <vt:lpstr>Pour assurer la construction</vt:lpstr>
      <vt:lpstr>Présentation PowerPoint</vt:lpstr>
      <vt:lpstr>ReacT</vt:lpstr>
      <vt:lpstr>Une librairie</vt:lpstr>
      <vt:lpstr>Une librairie</vt:lpstr>
      <vt:lpstr>Les composants</vt:lpstr>
      <vt:lpstr>Props</vt:lpstr>
      <vt:lpstr>Component concepts</vt:lpstr>
      <vt:lpstr>State et data dynamique du component</vt:lpstr>
      <vt:lpstr>Jsx subset</vt:lpstr>
      <vt:lpstr>Jsx subset</vt:lpstr>
      <vt:lpstr>Usage des composants</vt:lpstr>
      <vt:lpstr>Tout le reste n’est que JS </vt:lpstr>
      <vt:lpstr>React assemble, rien d’autre</vt:lpstr>
      <vt:lpstr>Présentation PowerPoint</vt:lpstr>
      <vt:lpstr>3) Architecture d'application</vt:lpstr>
      <vt:lpstr>Sommaire</vt:lpstr>
      <vt:lpstr>Composant React</vt:lpstr>
      <vt:lpstr>PropsType</vt:lpstr>
      <vt:lpstr>defaultPropsType</vt:lpstr>
      <vt:lpstr>State et data dynamique du component</vt:lpstr>
      <vt:lpstr>Class et state (à éviter)</vt:lpstr>
      <vt:lpstr>Le cycle de vie</vt:lpstr>
      <vt:lpstr>hooks</vt:lpstr>
      <vt:lpstr>Function &amp; useState</vt:lpstr>
      <vt:lpstr>Function &amp; cycle de vie</vt:lpstr>
      <vt:lpstr>Debug React native</vt:lpstr>
      <vt:lpstr>Redux</vt:lpstr>
      <vt:lpstr>State &amp; Store</vt:lpstr>
      <vt:lpstr>Redux devtools</vt:lpstr>
      <vt:lpstr>redux</vt:lpstr>
      <vt:lpstr>createStore vs configureStore</vt:lpstr>
      <vt:lpstr>Création de slice/store avec redux toolkit</vt:lpstr>
      <vt:lpstr>React-redux</vt:lpstr>
      <vt:lpstr>React-redux connect()() ancienne bonne pratique</vt:lpstr>
      <vt:lpstr>React-redux by hooks</vt:lpstr>
      <vt:lpstr>Redux-middleware</vt:lpstr>
      <vt:lpstr>Redux thunk</vt:lpstr>
      <vt:lpstr>Redux-thunk syntaxe</vt:lpstr>
      <vt:lpstr>Présentation PowerPoint</vt:lpstr>
      <vt:lpstr>Construire son interface</vt:lpstr>
      <vt:lpstr>Sommaire</vt:lpstr>
      <vt:lpstr>Cycle de vie des Composants</vt:lpstr>
      <vt:lpstr>Liste des composants built-in</vt:lpstr>
      <vt:lpstr>Composant View</vt:lpstr>
      <vt:lpstr>Text</vt:lpstr>
      <vt:lpstr>TextInput</vt:lpstr>
      <vt:lpstr>Image</vt:lpstr>
      <vt:lpstr>Composant avec styles</vt:lpstr>
      <vt:lpstr>Composant avec styles</vt:lpstr>
      <vt:lpstr>Dimensions &amp; ScreenSize &amp; style</vt:lpstr>
      <vt:lpstr>Layout &amp; flexbox</vt:lpstr>
      <vt:lpstr>Gestion de la navigation</vt:lpstr>
      <vt:lpstr>Navigation avec @react-navigation/native installation</vt:lpstr>
      <vt:lpstr>Component StackNavigator</vt:lpstr>
      <vt:lpstr>Navigation</vt:lpstr>
      <vt:lpstr>Présentation PowerPoint</vt:lpstr>
      <vt:lpstr>Gestion boutton matériel android</vt:lpstr>
      <vt:lpstr>Toast android</vt:lpstr>
      <vt:lpstr>Plateform management</vt:lpstr>
      <vt:lpstr>vibrate</vt:lpstr>
      <vt:lpstr>share</vt:lpstr>
      <vt:lpstr>Composants tiers</vt:lpstr>
      <vt:lpstr>Composants et lib de UI</vt:lpstr>
      <vt:lpstr>React-native-elements</vt:lpstr>
      <vt:lpstr>Conclusion</vt:lpstr>
      <vt:lpstr>5) Les formulaires et la gestion des données </vt:lpstr>
      <vt:lpstr>Présentation PowerPoint</vt:lpstr>
      <vt:lpstr>Principaux composants de formulaire</vt:lpstr>
      <vt:lpstr>React-redux-form</vt:lpstr>
      <vt:lpstr>tcomb</vt:lpstr>
      <vt:lpstr>🚧 AsyncStorage</vt:lpstr>
      <vt:lpstr>Présentation PowerPoint</vt:lpstr>
      <vt:lpstr>Interagir avec le terminal</vt:lpstr>
      <vt:lpstr>Sommaire</vt:lpstr>
      <vt:lpstr>Cordova to RN</vt:lpstr>
      <vt:lpstr>Des composants natif sous react-native</vt:lpstr>
      <vt:lpstr>Interaction de la console </vt:lpstr>
      <vt:lpstr>API et composants RN</vt:lpstr>
      <vt:lpstr>Conclusion</vt:lpstr>
      <vt:lpstr>Usages avancés</vt:lpstr>
      <vt:lpstr>Sommaire</vt:lpstr>
      <vt:lpstr>Publication</vt:lpstr>
      <vt:lpstr>Publication expo</vt:lpstr>
      <vt:lpstr>Publication google Play</vt:lpstr>
      <vt:lpstr>Mises à jour Over The Air</vt:lpstr>
      <vt:lpstr>Conclusion</vt:lpstr>
      <vt:lpstr>Annexe technique</vt:lpstr>
      <vt:lpstr>Qui fais quoi ?</vt:lpstr>
      <vt:lpstr>Un web service </vt:lpstr>
      <vt:lpstr>Un bistro service ?</vt:lpstr>
      <vt:lpstr>Un bistro service?</vt:lpstr>
      <vt:lpstr>Les services Web</vt:lpstr>
      <vt:lpstr>Un bistrot sur le web?</vt:lpstr>
      <vt:lpstr>REST</vt:lpstr>
      <vt:lpstr>REST</vt:lpstr>
      <vt:lpstr>React-Native et localhost</vt:lpstr>
      <vt:lpstr>Un bistrot sur le web !</vt:lpstr>
      <vt:lpstr>Tout le reste n’est que JS </vt:lpstr>
      <vt:lpstr>l’intégration de rest WS en js</vt:lpstr>
      <vt:lpstr>Examinons fetch</vt:lpstr>
      <vt:lpstr>TP rappels</vt:lpstr>
      <vt:lpstr>React-native-windows</vt:lpstr>
      <vt:lpstr>Conclusion finale</vt:lpstr>
      <vt:lpstr>Bibliographie</vt:lpstr>
      <vt:lpstr>Présentation PowerPoint</vt:lpstr>
      <vt:lpstr>tp</vt:lpstr>
      <vt:lpstr>SplashScreen</vt:lpstr>
      <vt:lpstr>Login</vt:lpstr>
      <vt:lpstr>Home</vt:lpstr>
      <vt:lpstr>Caisse</vt:lpstr>
      <vt:lpstr>Tickets de Ventes</vt:lpstr>
      <vt:lpstr>Liste des actions nécessaires</vt:lpstr>
      <vt:lpstr>Liste des actions nécessaires</vt:lpstr>
      <vt:lpstr>Structure des données</vt:lpstr>
      <vt:lpstr>Structure des données</vt:lpstr>
      <vt:lpstr>Structure des données</vt:lpstr>
      <vt:lpstr>Structure des données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desorbaix alexandre</cp:lastModifiedBy>
  <cp:revision>192</cp:revision>
  <cp:lastPrinted>2020-09-01T16:05:36Z</cp:lastPrinted>
  <dcterms:created xsi:type="dcterms:W3CDTF">2020-08-07T10:22:22Z</dcterms:created>
  <dcterms:modified xsi:type="dcterms:W3CDTF">2025-11-19T09:28:31Z</dcterms:modified>
</cp:coreProperties>
</file>